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showSpecialPlsOnTitleSld="0">
  <p:sldMasterIdLst>
    <p:sldMasterId id="2147483648" r:id="rId3"/>
    <p:sldMasterId id="214748365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3" roundtripDataSignature="AMtx7miWomFtzWvuJDpXAFvKe20MorK42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customschemas.google.com/relationships/presentationmetadata" Target="meta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underground.com/history/daily/us/ca/san-diego/KSAN/date/2019-4-30"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Good Evening everybody, </a:t>
            </a:r>
            <a:endParaRPr/>
          </a:p>
          <a:p>
            <a:pPr indent="0" lvl="0" marL="0" rtl="0" algn="l">
              <a:lnSpc>
                <a:spcPct val="100000"/>
              </a:lnSpc>
              <a:spcBef>
                <a:spcPts val="0"/>
              </a:spcBef>
              <a:spcAft>
                <a:spcPts val="0"/>
              </a:spcAft>
              <a:buSzPts val="1400"/>
              <a:buNone/>
            </a:pPr>
            <a:r>
              <a:rPr lang="en-US"/>
              <a:t>Fan, Pengkun and I are going to present our project entitled Climate Study for the United States. </a:t>
            </a:r>
            <a:endParaRPr/>
          </a:p>
        </p:txBody>
      </p:sp>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5ab4d18d7c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 name="Google Shape;159;g5ab4d18d7c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As we can see, this website provides us a ton load of data for a single day! </a:t>
            </a:r>
            <a:endParaRPr/>
          </a:p>
          <a:p>
            <a:pPr indent="0" lvl="0" marL="0" rtl="0" algn="l">
              <a:lnSpc>
                <a:spcPct val="100000"/>
              </a:lnSpc>
              <a:spcBef>
                <a:spcPts val="0"/>
              </a:spcBef>
              <a:spcAft>
                <a:spcPts val="0"/>
              </a:spcAft>
              <a:buSzPts val="1400"/>
              <a:buNone/>
            </a:pPr>
            <a:r>
              <a:rPr lang="en-US"/>
              <a:t>We selected the data from 1990 onwards as the data available was more consistent for all the selected cities. </a:t>
            </a:r>
            <a:endParaRPr/>
          </a:p>
        </p:txBody>
      </p:sp>
      <p:sp>
        <p:nvSpPr>
          <p:cNvPr id="160" name="Google Shape;160;g5ab4d18d7c_0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5ab4d18d7c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 name="Google Shape;168;g5ab4d18d7c_0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We worked on a few relevant columns such as the day-average temperature, precipitation and weather condition. One of the reasons for selecting these columns was that the data in these columns was more consistent than others.</a:t>
            </a:r>
            <a:endParaRPr/>
          </a:p>
          <a:p>
            <a:pPr indent="0" lvl="0" marL="0" rtl="0" algn="l">
              <a:lnSpc>
                <a:spcPct val="100000"/>
              </a:lnSpc>
              <a:spcBef>
                <a:spcPts val="0"/>
              </a:spcBef>
              <a:spcAft>
                <a:spcPts val="0"/>
              </a:spcAft>
              <a:buSzPts val="1400"/>
              <a:buNone/>
            </a:pPr>
            <a:r>
              <a:t/>
            </a:r>
            <a:endParaRPr/>
          </a:p>
        </p:txBody>
      </p:sp>
      <p:sp>
        <p:nvSpPr>
          <p:cNvPr id="169" name="Google Shape;169;g5ab4d18d7c_0_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5ab5be6871_3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g5ab5be6871_3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for some cells where the data was not available, we used the forward fill method from pandas to compensate for the missing data</a:t>
            </a:r>
            <a:endParaRPr/>
          </a:p>
        </p:txBody>
      </p:sp>
      <p:sp>
        <p:nvSpPr>
          <p:cNvPr id="181" name="Google Shape;181;g5ab5be6871_3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5ab0f4df4d_0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1" name="Google Shape;191;g5ab0f4df4d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5af79b7ce2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g5af79b7ce2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Obviously, as we move from South to North (top to bottom in the graphs), we see an expected decrease in temperature. </a:t>
            </a:r>
            <a:endParaRPr/>
          </a:p>
          <a:p>
            <a:pPr indent="0" lvl="0" marL="0" rtl="0" algn="l">
              <a:lnSpc>
                <a:spcPct val="100000"/>
              </a:lnSpc>
              <a:spcBef>
                <a:spcPts val="0"/>
              </a:spcBef>
              <a:spcAft>
                <a:spcPts val="0"/>
              </a:spcAft>
              <a:buSzPts val="1400"/>
              <a:buNone/>
            </a:pPr>
            <a:r>
              <a:rPr lang="en-US" sz="1000">
                <a:latin typeface="Arial"/>
                <a:ea typeface="Arial"/>
                <a:cs typeface="Arial"/>
                <a:sym typeface="Arial"/>
              </a:rPr>
              <a:t>Cities in the same latitude on the east and west coasts (i.e. Boston and Seattle) have roughly the same range of temperature fluctuations.</a:t>
            </a:r>
            <a:endParaRPr sz="1000">
              <a:latin typeface="Arial"/>
              <a:ea typeface="Arial"/>
              <a:cs typeface="Arial"/>
              <a:sym typeface="Arial"/>
            </a:endParaRPr>
          </a:p>
          <a:p>
            <a:pPr indent="-381000" lvl="0" marL="457200" rtl="0" algn="l">
              <a:lnSpc>
                <a:spcPct val="100000"/>
              </a:lnSpc>
              <a:spcBef>
                <a:spcPts val="0"/>
              </a:spcBef>
              <a:spcAft>
                <a:spcPts val="0"/>
              </a:spcAft>
              <a:buClr>
                <a:schemeClr val="dk1"/>
              </a:buClr>
              <a:buSzPts val="2400"/>
              <a:buChar char="-"/>
            </a:pPr>
            <a:r>
              <a:rPr b="1" lang="en-US" sz="2400">
                <a:latin typeface="Arial"/>
                <a:ea typeface="Arial"/>
                <a:cs typeface="Arial"/>
                <a:sym typeface="Arial"/>
              </a:rPr>
              <a:t>Temperatures in all cities show an overall slightly upward trend.</a:t>
            </a:r>
            <a:endParaRPr/>
          </a:p>
          <a:p>
            <a:pPr indent="-381000" lvl="0" marL="457200" rtl="0" algn="l">
              <a:lnSpc>
                <a:spcPct val="100000"/>
              </a:lnSpc>
              <a:spcBef>
                <a:spcPts val="0"/>
              </a:spcBef>
              <a:spcAft>
                <a:spcPts val="0"/>
              </a:spcAft>
              <a:buClr>
                <a:schemeClr val="dk1"/>
              </a:buClr>
              <a:buSzPts val="2400"/>
              <a:buChar char="-"/>
            </a:pPr>
            <a:r>
              <a:rPr b="1" lang="en-US" sz="2400">
                <a:latin typeface="Arial"/>
                <a:ea typeface="Arial"/>
                <a:cs typeface="Arial"/>
                <a:sym typeface="Arial"/>
              </a:rPr>
              <a:t>Average temperature for the cities appears to be correlated, as shown in the next figure:</a:t>
            </a:r>
            <a:endParaRPr/>
          </a:p>
          <a:p>
            <a:pPr indent="0" lvl="0" marL="0" rtl="0" algn="l">
              <a:lnSpc>
                <a:spcPct val="100000"/>
              </a:lnSpc>
              <a:spcBef>
                <a:spcPts val="0"/>
              </a:spcBef>
              <a:spcAft>
                <a:spcPts val="0"/>
              </a:spcAft>
              <a:buSzPts val="1400"/>
              <a:buNone/>
            </a:pPr>
            <a:r>
              <a:t/>
            </a:r>
            <a:endParaRPr sz="1000">
              <a:latin typeface="Arial"/>
              <a:ea typeface="Arial"/>
              <a:cs typeface="Arial"/>
              <a:sym typeface="Arial"/>
            </a:endParaRPr>
          </a:p>
        </p:txBody>
      </p:sp>
      <p:sp>
        <p:nvSpPr>
          <p:cNvPr id="199" name="Google Shape;199;g5af79b7ce2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This correlation plot shows how distinctly the average temperature of the cities has been correlated based on the longitude. </a:t>
            </a:r>
            <a:endParaRPr/>
          </a:p>
        </p:txBody>
      </p:sp>
      <p:sp>
        <p:nvSpPr>
          <p:cNvPr id="211" name="Google Shape;211;p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5af79b7ce2_1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g5af79b7ce2_1_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We now move on to the average precipitation comparison. Owing to the arid conditions in Los Angeles and San Diego, the average annual rainfall is very low as compared to the Northern cities. </a:t>
            </a:r>
            <a:endParaRPr/>
          </a:p>
          <a:p>
            <a:pPr indent="0" lvl="0" marL="0" rtl="0" algn="l">
              <a:lnSpc>
                <a:spcPct val="100000"/>
              </a:lnSpc>
              <a:spcBef>
                <a:spcPts val="0"/>
              </a:spcBef>
              <a:spcAft>
                <a:spcPts val="0"/>
              </a:spcAft>
              <a:buClr>
                <a:schemeClr val="dk1"/>
              </a:buClr>
              <a:buSzPts val="1100"/>
              <a:buFont typeface="Arial"/>
              <a:buNone/>
            </a:pPr>
            <a:r>
              <a:rPr lang="en-US"/>
              <a:t>We can also see that the effect of arid conditions decrease as we move up north to Seattle.</a:t>
            </a:r>
            <a:endParaRPr/>
          </a:p>
          <a:p>
            <a:pPr indent="0" lvl="0" marL="0" rtl="0" algn="l">
              <a:lnSpc>
                <a:spcPct val="100000"/>
              </a:lnSpc>
              <a:spcBef>
                <a:spcPts val="0"/>
              </a:spcBef>
              <a:spcAft>
                <a:spcPts val="0"/>
              </a:spcAft>
              <a:buClr>
                <a:schemeClr val="dk1"/>
              </a:buClr>
              <a:buSzPts val="1100"/>
              <a:buFont typeface="Arial"/>
              <a:buNone/>
            </a:pPr>
            <a:r>
              <a:rPr lang="en-US"/>
              <a:t> </a:t>
            </a:r>
            <a:endParaRPr/>
          </a:p>
        </p:txBody>
      </p:sp>
      <p:sp>
        <p:nvSpPr>
          <p:cNvPr id="223" name="Google Shape;223;g5af79b7ce2_1_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5af79b7ce2_1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 name="Google Shape;235;g5af79b7ce2_1_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East Coast cities receive much heavier rainfall as compared to the west coast cities. Except for the year 1995, there is not a large variation in the average precipitation trend. </a:t>
            </a:r>
            <a:endParaRPr/>
          </a:p>
        </p:txBody>
      </p:sp>
      <p:sp>
        <p:nvSpPr>
          <p:cNvPr id="236" name="Google Shape;236;g5af79b7ce2_1_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 name="Google Shape;246;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Except for the cities close to the Baja Desert, the yearly rainfall trend in the selected cities is pretty much correlated. However, as seen in the previous graphs, East coast receives much higher precipitation than the west coast.</a:t>
            </a:r>
            <a:endParaRPr/>
          </a:p>
          <a:p>
            <a:pPr indent="0" lvl="0" marL="0" rtl="0" algn="l">
              <a:lnSpc>
                <a:spcPct val="100000"/>
              </a:lnSpc>
              <a:spcBef>
                <a:spcPts val="0"/>
              </a:spcBef>
              <a:spcAft>
                <a:spcPts val="0"/>
              </a:spcAft>
              <a:buSzPts val="1400"/>
              <a:buNone/>
            </a:pPr>
            <a:r>
              <a:t/>
            </a:r>
            <a:endParaRPr/>
          </a:p>
        </p:txBody>
      </p:sp>
      <p:sp>
        <p:nvSpPr>
          <p:cNvPr id="247" name="Google Shape;247;p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5ad697d432_6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 name="Google Shape;256;g5ad697d432_6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7" name="Google Shape;257;g5ad697d432_6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Our presentation has the following order: </a:t>
            </a:r>
            <a:endParaRPr/>
          </a:p>
          <a:p>
            <a:pPr indent="-228600" lvl="0" marL="228600" rtl="0" algn="l">
              <a:lnSpc>
                <a:spcPct val="100000"/>
              </a:lnSpc>
              <a:spcBef>
                <a:spcPts val="0"/>
              </a:spcBef>
              <a:spcAft>
                <a:spcPts val="0"/>
              </a:spcAft>
              <a:buSzPts val="1400"/>
              <a:buAutoNum type="arabicPeriod"/>
            </a:pPr>
            <a:r>
              <a:rPr lang="en-US"/>
              <a:t>Introduction </a:t>
            </a:r>
            <a:endParaRPr/>
          </a:p>
          <a:p>
            <a:pPr indent="-228600" lvl="0" marL="228600" rtl="0" algn="l">
              <a:lnSpc>
                <a:spcPct val="100000"/>
              </a:lnSpc>
              <a:spcBef>
                <a:spcPts val="0"/>
              </a:spcBef>
              <a:spcAft>
                <a:spcPts val="0"/>
              </a:spcAft>
              <a:buSzPts val="1400"/>
              <a:buAutoNum type="arabicPeriod"/>
            </a:pPr>
            <a:r>
              <a:rPr lang="en-US"/>
              <a:t>Data Collection and Preprocessing</a:t>
            </a:r>
            <a:endParaRPr/>
          </a:p>
          <a:p>
            <a:pPr indent="-228600" lvl="0" marL="228600" rtl="0" algn="l">
              <a:lnSpc>
                <a:spcPct val="100000"/>
              </a:lnSpc>
              <a:spcBef>
                <a:spcPts val="0"/>
              </a:spcBef>
              <a:spcAft>
                <a:spcPts val="0"/>
              </a:spcAft>
              <a:buSzPts val="1400"/>
              <a:buAutoNum type="arabicPeriod"/>
            </a:pPr>
            <a:r>
              <a:rPr lang="en-US"/>
              <a:t>Weather comparison between West and East Coast - After which, we take a deep dive into San Diego’s weather</a:t>
            </a:r>
            <a:endParaRPr/>
          </a:p>
          <a:p>
            <a:pPr indent="-228600" lvl="0" marL="228600" rtl="0" algn="l">
              <a:lnSpc>
                <a:spcPct val="100000"/>
              </a:lnSpc>
              <a:spcBef>
                <a:spcPts val="0"/>
              </a:spcBef>
              <a:spcAft>
                <a:spcPts val="0"/>
              </a:spcAft>
              <a:buSzPts val="1400"/>
              <a:buAutoNum type="arabicPeriod"/>
            </a:pPr>
            <a:r>
              <a:rPr lang="en-US"/>
              <a:t>Evaluation and further applications</a:t>
            </a:r>
            <a:endParaRPr/>
          </a:p>
        </p:txBody>
      </p:sp>
      <p:sp>
        <p:nvSpPr>
          <p:cNvPr id="91" name="Google Shape;9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5ab0f4df4d_0_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4" name="Google Shape;264;g5ab0f4df4d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5af75f2f7a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g5af75f2f7a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While we analyzed the yearly weather conditions of San Diego, we found that except mid 1990’s, San Diego’s weather has been pretty consistent for the past 28 years. The city has a lovely weather, being either sunny or clear for almost half of the year. The number of rainy days, let alone stormy days, is very less throughout the year.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272" name="Google Shape;272;g5af75f2f7a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5af79b7ce2_1_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Google Shape;283;g5af79b7ce2_1_1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This plot shows the Monthly temperature of San Diego for the past 28 years as compared with the yearly average.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Through this GiF, we can see that the temperature peaks in the months of August and September. Overall, this graphic shows that the yearly average is on a rise and has gone up by almost 2.5 degrees in this time period.</a:t>
            </a:r>
            <a:endParaRPr/>
          </a:p>
        </p:txBody>
      </p:sp>
      <p:sp>
        <p:nvSpPr>
          <p:cNvPr id="284" name="Google Shape;284;g5af79b7ce2_1_1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5af79b7ce2_1_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 name="Google Shape;293;g5af79b7ce2_1_1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sz="1000">
                <a:latin typeface="Arial"/>
                <a:ea typeface="Arial"/>
                <a:cs typeface="Arial"/>
                <a:sym typeface="Arial"/>
              </a:rPr>
              <a:t>The overall precipitation in San Diego is relatively small, mostly in the autumn and winter seasons.</a:t>
            </a:r>
            <a:endParaRPr/>
          </a:p>
          <a:p>
            <a:pPr indent="0" lvl="0" marL="0" rtl="0" algn="l">
              <a:lnSpc>
                <a:spcPct val="100000"/>
              </a:lnSpc>
              <a:spcBef>
                <a:spcPts val="0"/>
              </a:spcBef>
              <a:spcAft>
                <a:spcPts val="0"/>
              </a:spcAft>
              <a:buSzPts val="1400"/>
              <a:buNone/>
            </a:pPr>
            <a:r>
              <a:t/>
            </a:r>
            <a:endParaRPr b="1" sz="1000">
              <a:latin typeface="Arial"/>
              <a:ea typeface="Arial"/>
              <a:cs typeface="Arial"/>
              <a:sym typeface="Arial"/>
            </a:endParaRPr>
          </a:p>
          <a:p>
            <a:pPr indent="0" lvl="0" marL="0" rtl="0" algn="l">
              <a:lnSpc>
                <a:spcPct val="100000"/>
              </a:lnSpc>
              <a:spcBef>
                <a:spcPts val="0"/>
              </a:spcBef>
              <a:spcAft>
                <a:spcPts val="0"/>
              </a:spcAft>
              <a:buSzPts val="1400"/>
              <a:buNone/>
            </a:pPr>
            <a:r>
              <a:rPr b="1" lang="en-US" sz="1000">
                <a:latin typeface="Arial"/>
                <a:ea typeface="Arial"/>
                <a:cs typeface="Arial"/>
                <a:sym typeface="Arial"/>
              </a:rPr>
              <a:t>At the same time, by visualizing the monthly precipitation, we can see that San Diego is a city with very small precipitation. But the precipitation data indicates that the year 1991 experienced some really extreme weather in the month of October, in 1991. </a:t>
            </a:r>
            <a:endParaRPr sz="1000"/>
          </a:p>
        </p:txBody>
      </p:sp>
      <p:sp>
        <p:nvSpPr>
          <p:cNvPr id="294" name="Google Shape;294;g5af79b7ce2_1_1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5ad697d432_3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1" name="Google Shape;301;g5ad697d432_3_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81000" lvl="0" marL="457200" rtl="0" algn="l">
              <a:lnSpc>
                <a:spcPct val="100000"/>
              </a:lnSpc>
              <a:spcBef>
                <a:spcPts val="0"/>
              </a:spcBef>
              <a:spcAft>
                <a:spcPts val="0"/>
              </a:spcAft>
              <a:buSzPts val="2400"/>
              <a:buChar char="-"/>
            </a:pPr>
            <a:r>
              <a:rPr b="1" lang="en-US" sz="1200"/>
              <a:t>The average temperature per month in San Diego has fluctuated over the years but shows a slight upward trend overall.</a:t>
            </a:r>
            <a:endParaRPr/>
          </a:p>
          <a:p>
            <a:pPr indent="0" lvl="0" marL="457200" rtl="0" algn="l">
              <a:lnSpc>
                <a:spcPct val="100000"/>
              </a:lnSpc>
              <a:spcBef>
                <a:spcPts val="0"/>
              </a:spcBef>
              <a:spcAft>
                <a:spcPts val="0"/>
              </a:spcAft>
              <a:buSzPts val="1400"/>
              <a:buNone/>
            </a:pPr>
            <a:r>
              <a:t/>
            </a:r>
            <a:endParaRPr b="1" sz="1200"/>
          </a:p>
          <a:p>
            <a:pPr indent="-381000" lvl="0" marL="457200" rtl="0" algn="l">
              <a:lnSpc>
                <a:spcPct val="100000"/>
              </a:lnSpc>
              <a:spcBef>
                <a:spcPts val="0"/>
              </a:spcBef>
              <a:spcAft>
                <a:spcPts val="0"/>
              </a:spcAft>
              <a:buSzPts val="2400"/>
              <a:buChar char="-"/>
            </a:pPr>
            <a:r>
              <a:rPr b="1" lang="en-US" sz="1200"/>
              <a:t>The overall precipitation in San Diego is relatively small, mostly in the autumn and winter seasons.</a:t>
            </a:r>
            <a:endParaRPr/>
          </a:p>
          <a:p>
            <a:pPr indent="0" lvl="0" marL="0" rtl="0" algn="l">
              <a:lnSpc>
                <a:spcPct val="100000"/>
              </a:lnSpc>
              <a:spcBef>
                <a:spcPts val="0"/>
              </a:spcBef>
              <a:spcAft>
                <a:spcPts val="0"/>
              </a:spcAft>
              <a:buSzPts val="1400"/>
              <a:buNone/>
            </a:pPr>
            <a:r>
              <a:t/>
            </a:r>
            <a:endParaRPr b="1" sz="1200"/>
          </a:p>
          <a:p>
            <a:pPr indent="-381000" lvl="0" marL="457200" rtl="0" algn="l">
              <a:lnSpc>
                <a:spcPct val="100000"/>
              </a:lnSpc>
              <a:spcBef>
                <a:spcPts val="0"/>
              </a:spcBef>
              <a:spcAft>
                <a:spcPts val="0"/>
              </a:spcAft>
              <a:buSzPts val="2400"/>
              <a:buChar char="-"/>
            </a:pPr>
            <a:r>
              <a:rPr b="1" lang="en-US" sz="1200"/>
              <a:t>Overall, San Diego is a city with moderate temperatures, mostly sunny days and less precipitation. </a:t>
            </a:r>
            <a:endParaRPr/>
          </a:p>
          <a:p>
            <a:pPr indent="0" lvl="0" marL="0" rtl="0" algn="l">
              <a:lnSpc>
                <a:spcPct val="100000"/>
              </a:lnSpc>
              <a:spcBef>
                <a:spcPts val="0"/>
              </a:spcBef>
              <a:spcAft>
                <a:spcPts val="0"/>
              </a:spcAft>
              <a:buSzPts val="1400"/>
              <a:buNone/>
            </a:pPr>
            <a:r>
              <a:t/>
            </a:r>
            <a:endParaRPr/>
          </a:p>
        </p:txBody>
      </p:sp>
      <p:sp>
        <p:nvSpPr>
          <p:cNvPr id="302" name="Google Shape;302;g5ad697d432_3_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5ab0f4df4d_0_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9" name="Google Shape;309;g5ab0f4df4d_0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5ad697d432_1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 name="Google Shape;316;g5ad697d432_1_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Show code?</a:t>
            </a:r>
            <a:endParaRPr/>
          </a:p>
        </p:txBody>
      </p:sp>
      <p:sp>
        <p:nvSpPr>
          <p:cNvPr id="317" name="Google Shape;317;g5ad697d432_1_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5" name="Google Shape;32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5ab0f4df4d_0_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 name="Google Shape;101;g5ab0f4df4d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We all know that climate change is one of the major problems being faced by mankind today. </a:t>
            </a:r>
            <a:endParaRPr/>
          </a:p>
          <a:p>
            <a:pPr indent="0" lvl="0" marL="0" rtl="0" algn="l">
              <a:lnSpc>
                <a:spcPct val="100000"/>
              </a:lnSpc>
              <a:spcBef>
                <a:spcPts val="0"/>
              </a:spcBef>
              <a:spcAft>
                <a:spcPts val="0"/>
              </a:spcAft>
              <a:buSzPts val="1400"/>
              <a:buNone/>
            </a:pPr>
            <a:r>
              <a:rPr lang="en-US"/>
              <a:t>The graphic on the left visualizes how the average temperature of earth has been on a rise for the last 150 years. </a:t>
            </a:r>
            <a:endParaRPr/>
          </a:p>
        </p:txBody>
      </p:sp>
      <p:sp>
        <p:nvSpPr>
          <p:cNvPr id="108" name="Google Shape;10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5ab5be6871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Through this project, we aim to explore the trends of climatic conditions in the US for the past 3 decades. </a:t>
            </a:r>
            <a:endParaRPr/>
          </a:p>
          <a:p>
            <a:pPr indent="0" lvl="0" marL="0" rtl="0" algn="l">
              <a:lnSpc>
                <a:spcPct val="100000"/>
              </a:lnSpc>
              <a:spcBef>
                <a:spcPts val="0"/>
              </a:spcBef>
              <a:spcAft>
                <a:spcPts val="0"/>
              </a:spcAft>
              <a:buSzPts val="1400"/>
              <a:buNone/>
            </a:pPr>
            <a:r>
              <a:rPr lang="en-US"/>
              <a:t>We have selected one of the most populous US cities to build our analysis upon. </a:t>
            </a:r>
            <a:endParaRPr/>
          </a:p>
          <a:p>
            <a:pPr indent="0" lvl="0" marL="0" rtl="0" algn="l">
              <a:lnSpc>
                <a:spcPct val="100000"/>
              </a:lnSpc>
              <a:spcBef>
                <a:spcPts val="0"/>
              </a:spcBef>
              <a:spcAft>
                <a:spcPts val="0"/>
              </a:spcAft>
              <a:buSzPts val="1400"/>
              <a:buNone/>
            </a:pPr>
            <a:r>
              <a:rPr lang="en-US"/>
              <a:t>We try to find correlation between Geographical position and different weather aspects before taking a deep dive into San-Diego’s weather study.  </a:t>
            </a:r>
            <a:endParaRPr/>
          </a:p>
        </p:txBody>
      </p:sp>
      <p:sp>
        <p:nvSpPr>
          <p:cNvPr id="118" name="Google Shape;118;g5ab5be6871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 name="Google Shape;12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5ab0f4df4d_0_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b="1" lang="en-US" sz="1000" u="sng">
                <a:solidFill>
                  <a:schemeClr val="hlink"/>
                </a:solidFill>
                <a:latin typeface="Arial"/>
                <a:ea typeface="Arial"/>
                <a:cs typeface="Arial"/>
                <a:sym typeface="Arial"/>
                <a:hlinkClick r:id="rId2"/>
              </a:rPr>
              <a:t>link</a:t>
            </a:r>
            <a:endParaRPr b="1" sz="1000">
              <a:latin typeface="Arial"/>
              <a:ea typeface="Arial"/>
              <a:cs typeface="Arial"/>
              <a:sym typeface="Arial"/>
            </a:endParaRPr>
          </a:p>
          <a:p>
            <a:pPr indent="0" lvl="0" marL="0" rtl="0" algn="l">
              <a:lnSpc>
                <a:spcPct val="100000"/>
              </a:lnSpc>
              <a:spcBef>
                <a:spcPts val="0"/>
              </a:spcBef>
              <a:spcAft>
                <a:spcPts val="0"/>
              </a:spcAft>
              <a:buSzPts val="1400"/>
              <a:buNone/>
            </a:pPr>
            <a:r>
              <a:rPr lang="en-US"/>
              <a:t>To collect weather information, a network of sensors is placed at various positions in a city and then the collected data is logged into the weather websites. </a:t>
            </a:r>
            <a:endParaRPr/>
          </a:p>
          <a:p>
            <a:pPr indent="0" lvl="0" marL="0" rtl="0" algn="l">
              <a:lnSpc>
                <a:spcPct val="100000"/>
              </a:lnSpc>
              <a:spcBef>
                <a:spcPts val="0"/>
              </a:spcBef>
              <a:spcAft>
                <a:spcPts val="0"/>
              </a:spcAft>
              <a:buSzPts val="1400"/>
              <a:buNone/>
            </a:pPr>
            <a:r>
              <a:rPr lang="en-US"/>
              <a:t>For this project, we formed our own dataset by scraping data from one such website. </a:t>
            </a:r>
            <a:endParaRPr/>
          </a:p>
        </p:txBody>
      </p:sp>
      <p:sp>
        <p:nvSpPr>
          <p:cNvPr id="132" name="Google Shape;132;g5ab0f4df4d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5ad55c11e8_0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g5ad55c11e8_0_1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locations selected for the analysis along with the respective sensor location has been summarized in this table. </a:t>
            </a:r>
            <a:endParaRPr/>
          </a:p>
        </p:txBody>
      </p:sp>
      <p:sp>
        <p:nvSpPr>
          <p:cNvPr id="143" name="Google Shape;143;g5ad55c11e8_0_1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5ab5be6871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 name="Google Shape;151;g5ab5be6871_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selected cities are spread across the West coast and the East coast of the country.</a:t>
            </a:r>
            <a:endParaRPr/>
          </a:p>
        </p:txBody>
      </p:sp>
      <p:sp>
        <p:nvSpPr>
          <p:cNvPr id="152" name="Google Shape;152;g5ab5be6871_0_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标题幻灯片" showMasterSp="0">
  <p:cSld name="标题幻灯片">
    <p:spTree>
      <p:nvGrpSpPr>
        <p:cNvPr id="16" name="Shape 16"/>
        <p:cNvGrpSpPr/>
        <p:nvPr/>
      </p:nvGrpSpPr>
      <p:grpSpPr>
        <a:xfrm>
          <a:off x="0" y="0"/>
          <a:ext cx="0" cy="0"/>
          <a:chOff x="0" y="0"/>
          <a:chExt cx="0" cy="0"/>
        </a:xfrm>
      </p:grpSpPr>
      <p:pic>
        <p:nvPicPr>
          <p:cNvPr id="17" name="Google Shape;17;p13"/>
          <p:cNvPicPr preferRelativeResize="0"/>
          <p:nvPr/>
        </p:nvPicPr>
        <p:blipFill rotWithShape="1">
          <a:blip r:embed="rId2">
            <a:alphaModFix/>
          </a:blip>
          <a:srcRect b="0" l="0" r="0" t="0"/>
          <a:stretch/>
        </p:blipFill>
        <p:spPr>
          <a:xfrm>
            <a:off x="0" y="0"/>
            <a:ext cx="12191999" cy="6858000"/>
          </a:xfrm>
          <a:prstGeom prst="rect">
            <a:avLst/>
          </a:prstGeom>
          <a:noFill/>
          <a:ln>
            <a:noFill/>
          </a:ln>
        </p:spPr>
      </p:pic>
      <p:sp>
        <p:nvSpPr>
          <p:cNvPr id="18" name="Google Shape;18;p13"/>
          <p:cNvSpPr txBox="1"/>
          <p:nvPr>
            <p:ph idx="1" type="subTitle"/>
          </p:nvPr>
        </p:nvSpPr>
        <p:spPr>
          <a:xfrm>
            <a:off x="4661580" y="2778950"/>
            <a:ext cx="5393418" cy="44496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1000"/>
              </a:spcBef>
              <a:spcAft>
                <a:spcPts val="0"/>
              </a:spcAft>
              <a:buClr>
                <a:schemeClr val="dk1"/>
              </a:buClr>
              <a:buSzPts val="2000"/>
              <a:buNone/>
              <a:defRPr sz="20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9" name="Google Shape;19;p13"/>
          <p:cNvSpPr txBox="1"/>
          <p:nvPr>
            <p:ph type="ctrTitle"/>
          </p:nvPr>
        </p:nvSpPr>
        <p:spPr>
          <a:xfrm>
            <a:off x="4663168" y="1534535"/>
            <a:ext cx="5393418" cy="123386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000"/>
              <a:buFont typeface="Arial"/>
              <a:buNone/>
              <a:defRPr sz="4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3"/>
          <p:cNvSpPr txBox="1"/>
          <p:nvPr>
            <p:ph idx="2" type="body"/>
          </p:nvPr>
        </p:nvSpPr>
        <p:spPr>
          <a:xfrm>
            <a:off x="4663168" y="4339468"/>
            <a:ext cx="5393418" cy="296271"/>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500"/>
              <a:buNone/>
              <a:defRPr b="0" sz="1500">
                <a:solidFill>
                  <a:schemeClr val="dk1"/>
                </a:solidFill>
              </a:defRPr>
            </a:lvl1pPr>
            <a:lvl2pPr indent="-228600" lvl="1" marL="914400" algn="l">
              <a:lnSpc>
                <a:spcPct val="90000"/>
              </a:lnSpc>
              <a:spcBef>
                <a:spcPts val="500"/>
              </a:spcBef>
              <a:spcAft>
                <a:spcPts val="0"/>
              </a:spcAft>
              <a:buClr>
                <a:schemeClr val="dk1"/>
              </a:buClr>
              <a:buSzPts val="1600"/>
              <a:buNone/>
              <a:defRPr/>
            </a:lvl2pPr>
            <a:lvl3pPr indent="-228600" lvl="2" marL="1371600" algn="l">
              <a:lnSpc>
                <a:spcPct val="90000"/>
              </a:lnSpc>
              <a:spcBef>
                <a:spcPts val="500"/>
              </a:spcBef>
              <a:spcAft>
                <a:spcPts val="0"/>
              </a:spcAft>
              <a:buClr>
                <a:schemeClr val="dk1"/>
              </a:buClr>
              <a:buSzPts val="1400"/>
              <a:buNone/>
              <a:defRPr/>
            </a:lvl3pPr>
            <a:lvl4pPr indent="-228600" lvl="3" marL="1828800" algn="l">
              <a:lnSpc>
                <a:spcPct val="90000"/>
              </a:lnSpc>
              <a:spcBef>
                <a:spcPts val="500"/>
              </a:spcBef>
              <a:spcAft>
                <a:spcPts val="0"/>
              </a:spcAft>
              <a:buClr>
                <a:schemeClr val="dk1"/>
              </a:buClr>
              <a:buSzPts val="1200"/>
              <a:buNone/>
              <a:defRPr/>
            </a:lvl4pPr>
            <a:lvl5pPr indent="-228600" lvl="4" marL="2286000" algn="l">
              <a:lnSpc>
                <a:spcPct val="90000"/>
              </a:lnSpc>
              <a:spcBef>
                <a:spcPts val="500"/>
              </a:spcBef>
              <a:spcAft>
                <a:spcPts val="0"/>
              </a:spcAft>
              <a:buClr>
                <a:schemeClr val="dk1"/>
              </a:buClr>
              <a:buSzPts val="12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 name="Google Shape;21;p13"/>
          <p:cNvSpPr txBox="1"/>
          <p:nvPr>
            <p:ph idx="3" type="body"/>
          </p:nvPr>
        </p:nvSpPr>
        <p:spPr>
          <a:xfrm>
            <a:off x="4663167" y="4635739"/>
            <a:ext cx="5393418" cy="296271"/>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500"/>
              <a:buNone/>
              <a:defRPr b="0" sz="1500">
                <a:solidFill>
                  <a:schemeClr val="dk1"/>
                </a:solidFill>
              </a:defRPr>
            </a:lvl1pPr>
            <a:lvl2pPr indent="-228600" lvl="1" marL="914400" algn="l">
              <a:lnSpc>
                <a:spcPct val="90000"/>
              </a:lnSpc>
              <a:spcBef>
                <a:spcPts val="500"/>
              </a:spcBef>
              <a:spcAft>
                <a:spcPts val="0"/>
              </a:spcAft>
              <a:buClr>
                <a:schemeClr val="dk1"/>
              </a:buClr>
              <a:buSzPts val="1600"/>
              <a:buNone/>
              <a:defRPr/>
            </a:lvl2pPr>
            <a:lvl3pPr indent="-228600" lvl="2" marL="1371600" algn="l">
              <a:lnSpc>
                <a:spcPct val="90000"/>
              </a:lnSpc>
              <a:spcBef>
                <a:spcPts val="500"/>
              </a:spcBef>
              <a:spcAft>
                <a:spcPts val="0"/>
              </a:spcAft>
              <a:buClr>
                <a:schemeClr val="dk1"/>
              </a:buClr>
              <a:buSzPts val="1400"/>
              <a:buNone/>
              <a:defRPr/>
            </a:lvl3pPr>
            <a:lvl4pPr indent="-228600" lvl="3" marL="1828800" algn="l">
              <a:lnSpc>
                <a:spcPct val="90000"/>
              </a:lnSpc>
              <a:spcBef>
                <a:spcPts val="500"/>
              </a:spcBef>
              <a:spcAft>
                <a:spcPts val="0"/>
              </a:spcAft>
              <a:buClr>
                <a:schemeClr val="dk1"/>
              </a:buClr>
              <a:buSzPts val="1200"/>
              <a:buNone/>
              <a:defRPr/>
            </a:lvl4pPr>
            <a:lvl5pPr indent="-228600" lvl="4" marL="2286000" algn="l">
              <a:lnSpc>
                <a:spcPct val="90000"/>
              </a:lnSpc>
              <a:spcBef>
                <a:spcPts val="500"/>
              </a:spcBef>
              <a:spcAft>
                <a:spcPts val="0"/>
              </a:spcAft>
              <a:buClr>
                <a:schemeClr val="dk1"/>
              </a:buClr>
              <a:buSzPts val="12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 name="Google Shape;22;p13"/>
          <p:cNvSpPr/>
          <p:nvPr/>
        </p:nvSpPr>
        <p:spPr>
          <a:xfrm>
            <a:off x="4750526" y="3736766"/>
            <a:ext cx="914400" cy="609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节标题" showMasterSp="0" type="secHead">
  <p:cSld name="SECTION_HEADER">
    <p:spTree>
      <p:nvGrpSpPr>
        <p:cNvPr id="66" name="Shape 66"/>
        <p:cNvGrpSpPr/>
        <p:nvPr/>
      </p:nvGrpSpPr>
      <p:grpSpPr>
        <a:xfrm>
          <a:off x="0" y="0"/>
          <a:ext cx="0" cy="0"/>
          <a:chOff x="0" y="0"/>
          <a:chExt cx="0" cy="0"/>
        </a:xfrm>
      </p:grpSpPr>
      <p:pic>
        <p:nvPicPr>
          <p:cNvPr id="67" name="Google Shape;67;g5af79b7ce2_1_147"/>
          <p:cNvPicPr preferRelativeResize="0"/>
          <p:nvPr/>
        </p:nvPicPr>
        <p:blipFill rotWithShape="1">
          <a:blip r:embed="rId2">
            <a:alphaModFix/>
          </a:blip>
          <a:srcRect b="0" l="0" r="0" t="0"/>
          <a:stretch/>
        </p:blipFill>
        <p:spPr>
          <a:xfrm flipH="1">
            <a:off x="-1" y="0"/>
            <a:ext cx="12192000" cy="6858000"/>
          </a:xfrm>
          <a:prstGeom prst="rect">
            <a:avLst/>
          </a:prstGeom>
          <a:noFill/>
          <a:ln>
            <a:noFill/>
          </a:ln>
        </p:spPr>
      </p:pic>
      <p:sp>
        <p:nvSpPr>
          <p:cNvPr id="68" name="Google Shape;68;g5af79b7ce2_1_147"/>
          <p:cNvSpPr/>
          <p:nvPr/>
        </p:nvSpPr>
        <p:spPr>
          <a:xfrm>
            <a:off x="0" y="3176"/>
            <a:ext cx="12192000" cy="684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9" name="Google Shape;69;g5af79b7ce2_1_147"/>
          <p:cNvSpPr/>
          <p:nvPr/>
        </p:nvSpPr>
        <p:spPr>
          <a:xfrm>
            <a:off x="-1343025" y="2547938"/>
            <a:ext cx="438300" cy="685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0" name="Google Shape;70;g5af79b7ce2_1_147"/>
          <p:cNvSpPr txBox="1"/>
          <p:nvPr>
            <p:ph type="title"/>
          </p:nvPr>
        </p:nvSpPr>
        <p:spPr>
          <a:xfrm>
            <a:off x="2878644" y="1328738"/>
            <a:ext cx="5419200" cy="895200"/>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dk1"/>
              </a:buClr>
              <a:buSzPts val="2400"/>
              <a:buFont typeface="Arial"/>
              <a:buNone/>
              <a:defRPr b="1" sz="2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g5af79b7ce2_1_147"/>
          <p:cNvSpPr txBox="1"/>
          <p:nvPr>
            <p:ph idx="1" type="body"/>
          </p:nvPr>
        </p:nvSpPr>
        <p:spPr>
          <a:xfrm>
            <a:off x="2879760" y="2224088"/>
            <a:ext cx="5419200" cy="1015500"/>
          </a:xfrm>
          <a:prstGeom prst="rect">
            <a:avLst/>
          </a:prstGeom>
          <a:noFill/>
          <a:ln>
            <a:noFill/>
          </a:ln>
        </p:spPr>
        <p:txBody>
          <a:bodyPr anchorCtr="0" anchor="t" bIns="45700" lIns="91425" spcFirstLastPara="1" rIns="91425" wrap="square" tIns="45700"/>
          <a:lstStyle>
            <a:lvl1pPr indent="-228600" lvl="0" marL="457200" algn="l">
              <a:lnSpc>
                <a:spcPct val="100000"/>
              </a:lnSpc>
              <a:spcBef>
                <a:spcPts val="1000"/>
              </a:spcBef>
              <a:spcAft>
                <a:spcPts val="0"/>
              </a:spcAft>
              <a:buClr>
                <a:schemeClr val="dk1"/>
              </a:buClr>
              <a:buSzPts val="1100"/>
              <a:buNone/>
              <a:defRPr sz="11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末尾幻灯片" showMasterSp="0">
  <p:cSld name="末尾幻灯片">
    <p:spTree>
      <p:nvGrpSpPr>
        <p:cNvPr id="72" name="Shape 72"/>
        <p:cNvGrpSpPr/>
        <p:nvPr/>
      </p:nvGrpSpPr>
      <p:grpSpPr>
        <a:xfrm>
          <a:off x="0" y="0"/>
          <a:ext cx="0" cy="0"/>
          <a:chOff x="0" y="0"/>
          <a:chExt cx="0" cy="0"/>
        </a:xfrm>
      </p:grpSpPr>
      <p:pic>
        <p:nvPicPr>
          <p:cNvPr id="73" name="Google Shape;73;g5af79b7ce2_1_158"/>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74" name="Google Shape;74;g5af79b7ce2_1_158"/>
          <p:cNvSpPr txBox="1"/>
          <p:nvPr>
            <p:ph type="ctrTitle"/>
          </p:nvPr>
        </p:nvSpPr>
        <p:spPr>
          <a:xfrm>
            <a:off x="5077779" y="1996176"/>
            <a:ext cx="4914300" cy="1621500"/>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dk1"/>
              </a:buClr>
              <a:buSzPts val="3200"/>
              <a:buFont typeface="Arial"/>
              <a:buNone/>
              <a:defRPr sz="32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g5af79b7ce2_1_158"/>
          <p:cNvSpPr txBox="1"/>
          <p:nvPr>
            <p:ph idx="1" type="body"/>
          </p:nvPr>
        </p:nvSpPr>
        <p:spPr>
          <a:xfrm>
            <a:off x="5077779" y="4302412"/>
            <a:ext cx="4914300" cy="310800"/>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1000"/>
              </a:spcBef>
              <a:spcAft>
                <a:spcPts val="0"/>
              </a:spcAft>
              <a:buClr>
                <a:schemeClr val="dk1"/>
              </a:buClr>
              <a:buSzPts val="1500"/>
              <a:buNone/>
              <a:defRPr sz="1500">
                <a:solidFill>
                  <a:schemeClr val="dk1"/>
                </a:solidFill>
              </a:defRPr>
            </a:lvl1pPr>
            <a:lvl2pPr indent="-355600" lvl="1" marL="914400" algn="l">
              <a:lnSpc>
                <a:spcPct val="90000"/>
              </a:lnSpc>
              <a:spcBef>
                <a:spcPts val="500"/>
              </a:spcBef>
              <a:spcAft>
                <a:spcPts val="0"/>
              </a:spcAft>
              <a:buClr>
                <a:schemeClr val="dk1"/>
              </a:buClr>
              <a:buSzPts val="2000"/>
              <a:buChar char="•"/>
              <a:defRPr sz="2000"/>
            </a:lvl2pPr>
            <a:lvl3pPr indent="-342900" lvl="2" marL="1371600" algn="l">
              <a:lnSpc>
                <a:spcPct val="90000"/>
              </a:lnSpc>
              <a:spcBef>
                <a:spcPts val="500"/>
              </a:spcBef>
              <a:spcAft>
                <a:spcPts val="0"/>
              </a:spcAft>
              <a:buClr>
                <a:schemeClr val="dk1"/>
              </a:buClr>
              <a:buSzPts val="1800"/>
              <a:buChar char="•"/>
              <a:defRPr sz="1800"/>
            </a:lvl3pPr>
            <a:lvl4pPr indent="-330200" lvl="3" marL="1828800" algn="l">
              <a:lnSpc>
                <a:spcPct val="90000"/>
              </a:lnSpc>
              <a:spcBef>
                <a:spcPts val="500"/>
              </a:spcBef>
              <a:spcAft>
                <a:spcPts val="0"/>
              </a:spcAft>
              <a:buClr>
                <a:schemeClr val="dk1"/>
              </a:buClr>
              <a:buSzPts val="1600"/>
              <a:buChar char="•"/>
              <a:defRPr sz="1600"/>
            </a:lvl4pPr>
            <a:lvl5pPr indent="-330200" lvl="4" marL="2286000" algn="l">
              <a:lnSpc>
                <a:spcPct val="90000"/>
              </a:lnSpc>
              <a:spcBef>
                <a:spcPts val="500"/>
              </a:spcBef>
              <a:spcAft>
                <a:spcPts val="0"/>
              </a:spcAft>
              <a:buClr>
                <a:schemeClr val="dk1"/>
              </a:buClr>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g5af79b7ce2_1_158"/>
          <p:cNvSpPr txBox="1"/>
          <p:nvPr>
            <p:ph idx="2" type="body"/>
          </p:nvPr>
        </p:nvSpPr>
        <p:spPr>
          <a:xfrm>
            <a:off x="5077780" y="4006141"/>
            <a:ext cx="4914300" cy="296400"/>
          </a:xfrm>
          <a:prstGeom prst="rect">
            <a:avLst/>
          </a:prstGeom>
          <a:noFill/>
          <a:ln>
            <a:noFill/>
          </a:ln>
        </p:spPr>
        <p:txBody>
          <a:bodyPr anchorCtr="0" anchor="ctr" bIns="45700" lIns="91425" spcFirstLastPara="1" rIns="91425" wrap="square" tIns="45700"/>
          <a:lstStyle>
            <a:lvl1pPr indent="-228600" lvl="0" marL="457200" algn="l">
              <a:lnSpc>
                <a:spcPct val="90000"/>
              </a:lnSpc>
              <a:spcBef>
                <a:spcPts val="1000"/>
              </a:spcBef>
              <a:spcAft>
                <a:spcPts val="0"/>
              </a:spcAft>
              <a:buClr>
                <a:schemeClr val="dk1"/>
              </a:buClr>
              <a:buSzPts val="1500"/>
              <a:buNone/>
              <a:defRPr b="0" sz="1500">
                <a:solidFill>
                  <a:schemeClr val="dk1"/>
                </a:solidFill>
              </a:defRPr>
            </a:lvl1pPr>
            <a:lvl2pPr indent="-228600" lvl="1" marL="914400" algn="l">
              <a:lnSpc>
                <a:spcPct val="90000"/>
              </a:lnSpc>
              <a:spcBef>
                <a:spcPts val="500"/>
              </a:spcBef>
              <a:spcAft>
                <a:spcPts val="0"/>
              </a:spcAft>
              <a:buClr>
                <a:schemeClr val="dk1"/>
              </a:buClr>
              <a:buSzPts val="1600"/>
              <a:buNone/>
              <a:defRPr/>
            </a:lvl2pPr>
            <a:lvl3pPr indent="-228600" lvl="2" marL="1371600" algn="l">
              <a:lnSpc>
                <a:spcPct val="90000"/>
              </a:lnSpc>
              <a:spcBef>
                <a:spcPts val="500"/>
              </a:spcBef>
              <a:spcAft>
                <a:spcPts val="0"/>
              </a:spcAft>
              <a:buClr>
                <a:schemeClr val="dk1"/>
              </a:buClr>
              <a:buSzPts val="1400"/>
              <a:buNone/>
              <a:defRPr/>
            </a:lvl3pPr>
            <a:lvl4pPr indent="-228600" lvl="3" marL="1828800" algn="l">
              <a:lnSpc>
                <a:spcPct val="90000"/>
              </a:lnSpc>
              <a:spcBef>
                <a:spcPts val="500"/>
              </a:spcBef>
              <a:spcAft>
                <a:spcPts val="0"/>
              </a:spcAft>
              <a:buClr>
                <a:schemeClr val="dk1"/>
              </a:buClr>
              <a:buSzPts val="1200"/>
              <a:buNone/>
              <a:defRPr/>
            </a:lvl4pPr>
            <a:lvl5pPr indent="-228600" lvl="4" marL="2286000" algn="l">
              <a:lnSpc>
                <a:spcPct val="90000"/>
              </a:lnSpc>
              <a:spcBef>
                <a:spcPts val="500"/>
              </a:spcBef>
              <a:spcAft>
                <a:spcPts val="0"/>
              </a:spcAft>
              <a:buClr>
                <a:schemeClr val="dk1"/>
              </a:buClr>
              <a:buSzPts val="12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标题和内容">
  <p:cSld name="标题和内容">
    <p:spTree>
      <p:nvGrpSpPr>
        <p:cNvPr id="77" name="Shape 77"/>
        <p:cNvGrpSpPr/>
        <p:nvPr/>
      </p:nvGrpSpPr>
      <p:grpSpPr>
        <a:xfrm>
          <a:off x="0" y="0"/>
          <a:ext cx="0" cy="0"/>
          <a:chOff x="0" y="0"/>
          <a:chExt cx="0" cy="0"/>
        </a:xfrm>
      </p:grpSpPr>
      <p:sp>
        <p:nvSpPr>
          <p:cNvPr id="78" name="Google Shape;78;g5af79b7ce2_1_163"/>
          <p:cNvSpPr txBox="1"/>
          <p:nvPr>
            <p:ph idx="10" type="dt"/>
          </p:nvPr>
        </p:nvSpPr>
        <p:spPr>
          <a:xfrm>
            <a:off x="5401732" y="6240463"/>
            <a:ext cx="1388400" cy="206400"/>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g5af79b7ce2_1_163"/>
          <p:cNvSpPr txBox="1"/>
          <p:nvPr>
            <p:ph idx="11" type="ftr"/>
          </p:nvPr>
        </p:nvSpPr>
        <p:spPr>
          <a:xfrm>
            <a:off x="669924" y="6240463"/>
            <a:ext cx="4140300" cy="206400"/>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g5af79b7ce2_1_163"/>
          <p:cNvSpPr txBox="1"/>
          <p:nvPr>
            <p:ph idx="12" type="sldNum"/>
          </p:nvPr>
        </p:nvSpPr>
        <p:spPr>
          <a:xfrm>
            <a:off x="8610599" y="6240463"/>
            <a:ext cx="2910000" cy="206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1" name="Google Shape;81;g5af79b7ce2_1_163"/>
          <p:cNvSpPr txBox="1"/>
          <p:nvPr>
            <p:ph type="title"/>
          </p:nvPr>
        </p:nvSpPr>
        <p:spPr>
          <a:xfrm>
            <a:off x="669924" y="1"/>
            <a:ext cx="10850700" cy="1028700"/>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dk1"/>
              </a:buClr>
              <a:buSzPts val="2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g5af79b7ce2_1_163"/>
          <p:cNvSpPr txBox="1"/>
          <p:nvPr>
            <p:ph idx="1" type="body"/>
          </p:nvPr>
        </p:nvSpPr>
        <p:spPr>
          <a:xfrm>
            <a:off x="669925" y="1130299"/>
            <a:ext cx="10850700" cy="5007000"/>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30200" lvl="1" marL="914400" algn="l">
              <a:lnSpc>
                <a:spcPct val="90000"/>
              </a:lnSpc>
              <a:spcBef>
                <a:spcPts val="500"/>
              </a:spcBef>
              <a:spcAft>
                <a:spcPts val="0"/>
              </a:spcAft>
              <a:buClr>
                <a:schemeClr val="dk1"/>
              </a:buClr>
              <a:buSzPts val="1600"/>
              <a:buChar char="•"/>
              <a:defRPr/>
            </a:lvl2pPr>
            <a:lvl3pPr indent="-317500" lvl="2" marL="1371600" algn="l">
              <a:lnSpc>
                <a:spcPct val="90000"/>
              </a:lnSpc>
              <a:spcBef>
                <a:spcPts val="500"/>
              </a:spcBef>
              <a:spcAft>
                <a:spcPts val="0"/>
              </a:spcAft>
              <a:buClr>
                <a:schemeClr val="dk1"/>
              </a:buClr>
              <a:buSzPts val="1400"/>
              <a:buChar char="•"/>
              <a:defRPr/>
            </a:lvl3pPr>
            <a:lvl4pPr indent="-304800" lvl="3" marL="1828800" algn="l">
              <a:lnSpc>
                <a:spcPct val="90000"/>
              </a:lnSpc>
              <a:spcBef>
                <a:spcPts val="500"/>
              </a:spcBef>
              <a:spcAft>
                <a:spcPts val="0"/>
              </a:spcAft>
              <a:buClr>
                <a:schemeClr val="dk1"/>
              </a:buClr>
              <a:buSzPts val="1200"/>
              <a:buChar char="•"/>
              <a:defRPr/>
            </a:lvl4pPr>
            <a:lvl5pPr indent="-304800" lvl="4" marL="2286000" algn="l">
              <a:lnSpc>
                <a:spcPct val="90000"/>
              </a:lnSpc>
              <a:spcBef>
                <a:spcPts val="500"/>
              </a:spcBef>
              <a:spcAft>
                <a:spcPts val="0"/>
              </a:spcAft>
              <a:buClr>
                <a:schemeClr val="dk1"/>
              </a:buClr>
              <a:buSzPts val="12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空白" showMasterSp="0" type="blank">
  <p:cSld name="BLANK">
    <p:spTree>
      <p:nvGrpSpPr>
        <p:cNvPr id="23" name="Shape 2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节标题" showMasterSp="0" type="secHead">
  <p:cSld name="SECTION_HEADER">
    <p:spTree>
      <p:nvGrpSpPr>
        <p:cNvPr id="24" name="Shape 24"/>
        <p:cNvGrpSpPr/>
        <p:nvPr/>
      </p:nvGrpSpPr>
      <p:grpSpPr>
        <a:xfrm>
          <a:off x="0" y="0"/>
          <a:ext cx="0" cy="0"/>
          <a:chOff x="0" y="0"/>
          <a:chExt cx="0" cy="0"/>
        </a:xfrm>
      </p:grpSpPr>
      <p:pic>
        <p:nvPicPr>
          <p:cNvPr id="25" name="Google Shape;25;p15"/>
          <p:cNvPicPr preferRelativeResize="0"/>
          <p:nvPr/>
        </p:nvPicPr>
        <p:blipFill rotWithShape="1">
          <a:blip r:embed="rId2">
            <a:alphaModFix/>
          </a:blip>
          <a:srcRect b="0" l="0" r="0" t="0"/>
          <a:stretch/>
        </p:blipFill>
        <p:spPr>
          <a:xfrm flipH="1">
            <a:off x="0" y="0"/>
            <a:ext cx="12191999" cy="6858000"/>
          </a:xfrm>
          <a:prstGeom prst="rect">
            <a:avLst/>
          </a:prstGeom>
          <a:noFill/>
          <a:ln>
            <a:noFill/>
          </a:ln>
        </p:spPr>
      </p:pic>
      <p:sp>
        <p:nvSpPr>
          <p:cNvPr id="26" name="Google Shape;26;p15"/>
          <p:cNvSpPr/>
          <p:nvPr/>
        </p:nvSpPr>
        <p:spPr>
          <a:xfrm>
            <a:off x="0" y="3176"/>
            <a:ext cx="12192000" cy="6848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7" name="Google Shape;27;p15"/>
          <p:cNvSpPr/>
          <p:nvPr/>
        </p:nvSpPr>
        <p:spPr>
          <a:xfrm>
            <a:off x="-1343025" y="2547938"/>
            <a:ext cx="438150" cy="685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8" name="Google Shape;28;p15"/>
          <p:cNvSpPr txBox="1"/>
          <p:nvPr>
            <p:ph type="title"/>
          </p:nvPr>
        </p:nvSpPr>
        <p:spPr>
          <a:xfrm>
            <a:off x="2878644" y="1328738"/>
            <a:ext cx="5419185" cy="8953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Arial"/>
              <a:buNone/>
              <a:defRPr b="1" sz="2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5"/>
          <p:cNvSpPr txBox="1"/>
          <p:nvPr>
            <p:ph idx="1" type="body"/>
          </p:nvPr>
        </p:nvSpPr>
        <p:spPr>
          <a:xfrm>
            <a:off x="2879760" y="2224088"/>
            <a:ext cx="5419185" cy="101562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100"/>
              <a:buNone/>
              <a:defRPr sz="11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仅标题页" type="titleOnly">
  <p:cSld name="TITLE_ONLY">
    <p:spTree>
      <p:nvGrpSpPr>
        <p:cNvPr id="30" name="Shape 30"/>
        <p:cNvGrpSpPr/>
        <p:nvPr/>
      </p:nvGrpSpPr>
      <p:grpSpPr>
        <a:xfrm>
          <a:off x="0" y="0"/>
          <a:ext cx="0" cy="0"/>
          <a:chOff x="0" y="0"/>
          <a:chExt cx="0" cy="0"/>
        </a:xfrm>
      </p:grpSpPr>
      <p:sp>
        <p:nvSpPr>
          <p:cNvPr id="31" name="Google Shape;31;p16"/>
          <p:cNvSpPr txBox="1"/>
          <p:nvPr>
            <p:ph type="title"/>
          </p:nvPr>
        </p:nvSpPr>
        <p:spPr>
          <a:xfrm>
            <a:off x="669924" y="1"/>
            <a:ext cx="10850563" cy="1028699"/>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6"/>
          <p:cNvSpPr txBox="1"/>
          <p:nvPr>
            <p:ph idx="10" type="dt"/>
          </p:nvPr>
        </p:nvSpPr>
        <p:spPr>
          <a:xfrm>
            <a:off x="5401732" y="6240463"/>
            <a:ext cx="1388536" cy="206381"/>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6"/>
          <p:cNvSpPr txBox="1"/>
          <p:nvPr>
            <p:ph idx="11" type="ftr"/>
          </p:nvPr>
        </p:nvSpPr>
        <p:spPr>
          <a:xfrm>
            <a:off x="669924" y="6240463"/>
            <a:ext cx="4140201" cy="206381"/>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6"/>
          <p:cNvSpPr txBox="1"/>
          <p:nvPr>
            <p:ph idx="12" type="sldNum"/>
          </p:nvPr>
        </p:nvSpPr>
        <p:spPr>
          <a:xfrm>
            <a:off x="8610599" y="6240463"/>
            <a:ext cx="2909888" cy="206381"/>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末尾幻灯片" showMasterSp="0">
  <p:cSld name="末尾幻灯片">
    <p:spTree>
      <p:nvGrpSpPr>
        <p:cNvPr id="35" name="Shape 35"/>
        <p:cNvGrpSpPr/>
        <p:nvPr/>
      </p:nvGrpSpPr>
      <p:grpSpPr>
        <a:xfrm>
          <a:off x="0" y="0"/>
          <a:ext cx="0" cy="0"/>
          <a:chOff x="0" y="0"/>
          <a:chExt cx="0" cy="0"/>
        </a:xfrm>
      </p:grpSpPr>
      <p:pic>
        <p:nvPicPr>
          <p:cNvPr id="36" name="Google Shape;36;p17"/>
          <p:cNvPicPr preferRelativeResize="0"/>
          <p:nvPr/>
        </p:nvPicPr>
        <p:blipFill rotWithShape="1">
          <a:blip r:embed="rId2">
            <a:alphaModFix/>
          </a:blip>
          <a:srcRect b="0" l="0" r="0" t="0"/>
          <a:stretch/>
        </p:blipFill>
        <p:spPr>
          <a:xfrm>
            <a:off x="0" y="0"/>
            <a:ext cx="12191999" cy="6858000"/>
          </a:xfrm>
          <a:prstGeom prst="rect">
            <a:avLst/>
          </a:prstGeom>
          <a:noFill/>
          <a:ln>
            <a:noFill/>
          </a:ln>
        </p:spPr>
      </p:pic>
      <p:sp>
        <p:nvSpPr>
          <p:cNvPr id="37" name="Google Shape;37;p17"/>
          <p:cNvSpPr txBox="1"/>
          <p:nvPr>
            <p:ph type="ctrTitle"/>
          </p:nvPr>
        </p:nvSpPr>
        <p:spPr>
          <a:xfrm>
            <a:off x="5077779" y="1996176"/>
            <a:ext cx="4914378" cy="1621509"/>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7"/>
          <p:cNvSpPr txBox="1"/>
          <p:nvPr>
            <p:ph idx="1" type="body"/>
          </p:nvPr>
        </p:nvSpPr>
        <p:spPr>
          <a:xfrm>
            <a:off x="5077779" y="4302412"/>
            <a:ext cx="4914378" cy="31087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500"/>
              <a:buNone/>
              <a:defRPr sz="1500">
                <a:solidFill>
                  <a:schemeClr val="dk1"/>
                </a:solidFill>
              </a:defRPr>
            </a:lvl1pPr>
            <a:lvl2pPr indent="-355600" lvl="1" marL="914400" algn="l">
              <a:lnSpc>
                <a:spcPct val="90000"/>
              </a:lnSpc>
              <a:spcBef>
                <a:spcPts val="500"/>
              </a:spcBef>
              <a:spcAft>
                <a:spcPts val="0"/>
              </a:spcAft>
              <a:buClr>
                <a:schemeClr val="dk1"/>
              </a:buClr>
              <a:buSzPts val="2000"/>
              <a:buChar char="•"/>
              <a:defRPr sz="2000"/>
            </a:lvl2pPr>
            <a:lvl3pPr indent="-342900" lvl="2" marL="1371600" algn="l">
              <a:lnSpc>
                <a:spcPct val="90000"/>
              </a:lnSpc>
              <a:spcBef>
                <a:spcPts val="500"/>
              </a:spcBef>
              <a:spcAft>
                <a:spcPts val="0"/>
              </a:spcAft>
              <a:buClr>
                <a:schemeClr val="dk1"/>
              </a:buClr>
              <a:buSzPts val="1800"/>
              <a:buChar char="•"/>
              <a:defRPr sz="1800"/>
            </a:lvl3pPr>
            <a:lvl4pPr indent="-330200" lvl="3" marL="1828800" algn="l">
              <a:lnSpc>
                <a:spcPct val="90000"/>
              </a:lnSpc>
              <a:spcBef>
                <a:spcPts val="500"/>
              </a:spcBef>
              <a:spcAft>
                <a:spcPts val="0"/>
              </a:spcAft>
              <a:buClr>
                <a:schemeClr val="dk1"/>
              </a:buClr>
              <a:buSzPts val="1600"/>
              <a:buChar char="•"/>
              <a:defRPr sz="1600"/>
            </a:lvl4pPr>
            <a:lvl5pPr indent="-330200" lvl="4" marL="2286000" algn="l">
              <a:lnSpc>
                <a:spcPct val="90000"/>
              </a:lnSpc>
              <a:spcBef>
                <a:spcPts val="500"/>
              </a:spcBef>
              <a:spcAft>
                <a:spcPts val="0"/>
              </a:spcAft>
              <a:buClr>
                <a:schemeClr val="dk1"/>
              </a:buClr>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17"/>
          <p:cNvSpPr txBox="1"/>
          <p:nvPr>
            <p:ph idx="2" type="body"/>
          </p:nvPr>
        </p:nvSpPr>
        <p:spPr>
          <a:xfrm>
            <a:off x="5077780" y="4006141"/>
            <a:ext cx="4914378" cy="296271"/>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500"/>
              <a:buNone/>
              <a:defRPr b="0" sz="1500">
                <a:solidFill>
                  <a:schemeClr val="dk1"/>
                </a:solidFill>
              </a:defRPr>
            </a:lvl1pPr>
            <a:lvl2pPr indent="-228600" lvl="1" marL="914400" algn="l">
              <a:lnSpc>
                <a:spcPct val="90000"/>
              </a:lnSpc>
              <a:spcBef>
                <a:spcPts val="500"/>
              </a:spcBef>
              <a:spcAft>
                <a:spcPts val="0"/>
              </a:spcAft>
              <a:buClr>
                <a:schemeClr val="dk1"/>
              </a:buClr>
              <a:buSzPts val="1600"/>
              <a:buNone/>
              <a:defRPr/>
            </a:lvl2pPr>
            <a:lvl3pPr indent="-228600" lvl="2" marL="1371600" algn="l">
              <a:lnSpc>
                <a:spcPct val="90000"/>
              </a:lnSpc>
              <a:spcBef>
                <a:spcPts val="500"/>
              </a:spcBef>
              <a:spcAft>
                <a:spcPts val="0"/>
              </a:spcAft>
              <a:buClr>
                <a:schemeClr val="dk1"/>
              </a:buClr>
              <a:buSzPts val="1400"/>
              <a:buNone/>
              <a:defRPr/>
            </a:lvl3pPr>
            <a:lvl4pPr indent="-228600" lvl="3" marL="1828800" algn="l">
              <a:lnSpc>
                <a:spcPct val="90000"/>
              </a:lnSpc>
              <a:spcBef>
                <a:spcPts val="500"/>
              </a:spcBef>
              <a:spcAft>
                <a:spcPts val="0"/>
              </a:spcAft>
              <a:buClr>
                <a:schemeClr val="dk1"/>
              </a:buClr>
              <a:buSzPts val="1200"/>
              <a:buNone/>
              <a:defRPr/>
            </a:lvl4pPr>
            <a:lvl5pPr indent="-228600" lvl="4" marL="2286000" algn="l">
              <a:lnSpc>
                <a:spcPct val="90000"/>
              </a:lnSpc>
              <a:spcBef>
                <a:spcPts val="500"/>
              </a:spcBef>
              <a:spcAft>
                <a:spcPts val="0"/>
              </a:spcAft>
              <a:buClr>
                <a:schemeClr val="dk1"/>
              </a:buClr>
              <a:buSzPts val="12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标题和内容">
  <p:cSld name="标题和内容">
    <p:spTree>
      <p:nvGrpSpPr>
        <p:cNvPr id="40" name="Shape 40"/>
        <p:cNvGrpSpPr/>
        <p:nvPr/>
      </p:nvGrpSpPr>
      <p:grpSpPr>
        <a:xfrm>
          <a:off x="0" y="0"/>
          <a:ext cx="0" cy="0"/>
          <a:chOff x="0" y="0"/>
          <a:chExt cx="0" cy="0"/>
        </a:xfrm>
      </p:grpSpPr>
      <p:sp>
        <p:nvSpPr>
          <p:cNvPr id="41" name="Google Shape;41;p18"/>
          <p:cNvSpPr txBox="1"/>
          <p:nvPr>
            <p:ph idx="10" type="dt"/>
          </p:nvPr>
        </p:nvSpPr>
        <p:spPr>
          <a:xfrm>
            <a:off x="5401732" y="6240463"/>
            <a:ext cx="1388536" cy="206381"/>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8"/>
          <p:cNvSpPr txBox="1"/>
          <p:nvPr>
            <p:ph idx="11" type="ftr"/>
          </p:nvPr>
        </p:nvSpPr>
        <p:spPr>
          <a:xfrm>
            <a:off x="669924" y="6240463"/>
            <a:ext cx="4140201" cy="206381"/>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8"/>
          <p:cNvSpPr txBox="1"/>
          <p:nvPr>
            <p:ph idx="12" type="sldNum"/>
          </p:nvPr>
        </p:nvSpPr>
        <p:spPr>
          <a:xfrm>
            <a:off x="8610599" y="6240463"/>
            <a:ext cx="2909888" cy="206381"/>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4" name="Google Shape;44;p18"/>
          <p:cNvSpPr txBox="1"/>
          <p:nvPr>
            <p:ph type="title"/>
          </p:nvPr>
        </p:nvSpPr>
        <p:spPr>
          <a:xfrm>
            <a:off x="669924" y="1"/>
            <a:ext cx="10850563" cy="1028699"/>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8"/>
          <p:cNvSpPr txBox="1"/>
          <p:nvPr>
            <p:ph idx="1" type="body"/>
          </p:nvPr>
        </p:nvSpPr>
        <p:spPr>
          <a:xfrm>
            <a:off x="669925" y="1130299"/>
            <a:ext cx="10850563" cy="500697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30200" lvl="1" marL="914400" algn="l">
              <a:lnSpc>
                <a:spcPct val="90000"/>
              </a:lnSpc>
              <a:spcBef>
                <a:spcPts val="500"/>
              </a:spcBef>
              <a:spcAft>
                <a:spcPts val="0"/>
              </a:spcAft>
              <a:buClr>
                <a:schemeClr val="dk1"/>
              </a:buClr>
              <a:buSzPts val="1600"/>
              <a:buChar char="•"/>
              <a:defRPr/>
            </a:lvl2pPr>
            <a:lvl3pPr indent="-317500" lvl="2" marL="1371600" algn="l">
              <a:lnSpc>
                <a:spcPct val="90000"/>
              </a:lnSpc>
              <a:spcBef>
                <a:spcPts val="500"/>
              </a:spcBef>
              <a:spcAft>
                <a:spcPts val="0"/>
              </a:spcAft>
              <a:buClr>
                <a:schemeClr val="dk1"/>
              </a:buClr>
              <a:buSzPts val="1400"/>
              <a:buChar char="•"/>
              <a:defRPr/>
            </a:lvl3pPr>
            <a:lvl4pPr indent="-304800" lvl="3" marL="1828800" algn="l">
              <a:lnSpc>
                <a:spcPct val="90000"/>
              </a:lnSpc>
              <a:spcBef>
                <a:spcPts val="500"/>
              </a:spcBef>
              <a:spcAft>
                <a:spcPts val="0"/>
              </a:spcAft>
              <a:buClr>
                <a:schemeClr val="dk1"/>
              </a:buClr>
              <a:buSzPts val="1200"/>
              <a:buChar char="•"/>
              <a:defRPr/>
            </a:lvl4pPr>
            <a:lvl5pPr indent="-304800" lvl="4" marL="2286000" algn="l">
              <a:lnSpc>
                <a:spcPct val="90000"/>
              </a:lnSpc>
              <a:spcBef>
                <a:spcPts val="500"/>
              </a:spcBef>
              <a:spcAft>
                <a:spcPts val="0"/>
              </a:spcAft>
              <a:buClr>
                <a:schemeClr val="dk1"/>
              </a:buClr>
              <a:buSzPts val="12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仅标题页" type="titleOnly">
  <p:cSld name="TITLE_ONLY">
    <p:spTree>
      <p:nvGrpSpPr>
        <p:cNvPr id="53" name="Shape 53"/>
        <p:cNvGrpSpPr/>
        <p:nvPr/>
      </p:nvGrpSpPr>
      <p:grpSpPr>
        <a:xfrm>
          <a:off x="0" y="0"/>
          <a:ext cx="0" cy="0"/>
          <a:chOff x="0" y="0"/>
          <a:chExt cx="0" cy="0"/>
        </a:xfrm>
      </p:grpSpPr>
      <p:sp>
        <p:nvSpPr>
          <p:cNvPr id="54" name="Google Shape;54;g5af79b7ce2_1_153"/>
          <p:cNvSpPr txBox="1"/>
          <p:nvPr>
            <p:ph type="title"/>
          </p:nvPr>
        </p:nvSpPr>
        <p:spPr>
          <a:xfrm>
            <a:off x="669924" y="1"/>
            <a:ext cx="10850700" cy="1028700"/>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dk1"/>
              </a:buClr>
              <a:buSzPts val="2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g5af79b7ce2_1_153"/>
          <p:cNvSpPr txBox="1"/>
          <p:nvPr>
            <p:ph idx="10" type="dt"/>
          </p:nvPr>
        </p:nvSpPr>
        <p:spPr>
          <a:xfrm>
            <a:off x="5401732" y="6240463"/>
            <a:ext cx="1388400" cy="206400"/>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g5af79b7ce2_1_153"/>
          <p:cNvSpPr txBox="1"/>
          <p:nvPr>
            <p:ph idx="11" type="ftr"/>
          </p:nvPr>
        </p:nvSpPr>
        <p:spPr>
          <a:xfrm>
            <a:off x="669924" y="6240463"/>
            <a:ext cx="4140300" cy="206400"/>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g5af79b7ce2_1_153"/>
          <p:cNvSpPr txBox="1"/>
          <p:nvPr>
            <p:ph idx="12" type="sldNum"/>
          </p:nvPr>
        </p:nvSpPr>
        <p:spPr>
          <a:xfrm>
            <a:off x="8610599" y="6240463"/>
            <a:ext cx="2910000" cy="206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标题幻灯片" showMasterSp="0">
  <p:cSld name="标题幻灯片">
    <p:spTree>
      <p:nvGrpSpPr>
        <p:cNvPr id="58" name="Shape 58"/>
        <p:cNvGrpSpPr/>
        <p:nvPr/>
      </p:nvGrpSpPr>
      <p:grpSpPr>
        <a:xfrm>
          <a:off x="0" y="0"/>
          <a:ext cx="0" cy="0"/>
          <a:chOff x="0" y="0"/>
          <a:chExt cx="0" cy="0"/>
        </a:xfrm>
      </p:grpSpPr>
      <p:pic>
        <p:nvPicPr>
          <p:cNvPr id="59" name="Google Shape;59;g5af79b7ce2_1_139"/>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60" name="Google Shape;60;g5af79b7ce2_1_139"/>
          <p:cNvSpPr txBox="1"/>
          <p:nvPr>
            <p:ph idx="1" type="subTitle"/>
          </p:nvPr>
        </p:nvSpPr>
        <p:spPr>
          <a:xfrm>
            <a:off x="4661580" y="2778950"/>
            <a:ext cx="5393400" cy="444900"/>
          </a:xfrm>
          <a:prstGeom prst="rect">
            <a:avLst/>
          </a:prstGeom>
          <a:noFill/>
          <a:ln>
            <a:noFill/>
          </a:ln>
        </p:spPr>
        <p:txBody>
          <a:bodyPr anchorCtr="0" anchor="ctr" bIns="45700" lIns="91425" spcFirstLastPara="1" rIns="91425" wrap="square" tIns="45700"/>
          <a:lstStyle>
            <a:lvl1pPr lvl="0" algn="l">
              <a:lnSpc>
                <a:spcPct val="90000"/>
              </a:lnSpc>
              <a:spcBef>
                <a:spcPts val="1000"/>
              </a:spcBef>
              <a:spcAft>
                <a:spcPts val="0"/>
              </a:spcAft>
              <a:buClr>
                <a:schemeClr val="dk1"/>
              </a:buClr>
              <a:buSzPts val="2000"/>
              <a:buNone/>
              <a:defRPr sz="20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1" name="Google Shape;61;g5af79b7ce2_1_139"/>
          <p:cNvSpPr txBox="1"/>
          <p:nvPr>
            <p:ph type="ctrTitle"/>
          </p:nvPr>
        </p:nvSpPr>
        <p:spPr>
          <a:xfrm>
            <a:off x="4663168" y="1534535"/>
            <a:ext cx="5393400" cy="1233900"/>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4000"/>
              <a:buFont typeface="Arial"/>
              <a:buNone/>
              <a:defRPr sz="4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g5af79b7ce2_1_139"/>
          <p:cNvSpPr txBox="1"/>
          <p:nvPr>
            <p:ph idx="2" type="body"/>
          </p:nvPr>
        </p:nvSpPr>
        <p:spPr>
          <a:xfrm>
            <a:off x="4663168" y="4339468"/>
            <a:ext cx="5393400" cy="296400"/>
          </a:xfrm>
          <a:prstGeom prst="rect">
            <a:avLst/>
          </a:prstGeom>
          <a:noFill/>
          <a:ln>
            <a:noFill/>
          </a:ln>
        </p:spPr>
        <p:txBody>
          <a:bodyPr anchorCtr="0" anchor="ctr" bIns="45700" lIns="91425" spcFirstLastPara="1" rIns="91425" wrap="square" tIns="45700"/>
          <a:lstStyle>
            <a:lvl1pPr indent="-228600" lvl="0" marL="457200" algn="l">
              <a:lnSpc>
                <a:spcPct val="90000"/>
              </a:lnSpc>
              <a:spcBef>
                <a:spcPts val="1000"/>
              </a:spcBef>
              <a:spcAft>
                <a:spcPts val="0"/>
              </a:spcAft>
              <a:buClr>
                <a:schemeClr val="dk1"/>
              </a:buClr>
              <a:buSzPts val="1500"/>
              <a:buNone/>
              <a:defRPr b="0" sz="1500">
                <a:solidFill>
                  <a:schemeClr val="dk1"/>
                </a:solidFill>
              </a:defRPr>
            </a:lvl1pPr>
            <a:lvl2pPr indent="-228600" lvl="1" marL="914400" algn="l">
              <a:lnSpc>
                <a:spcPct val="90000"/>
              </a:lnSpc>
              <a:spcBef>
                <a:spcPts val="500"/>
              </a:spcBef>
              <a:spcAft>
                <a:spcPts val="0"/>
              </a:spcAft>
              <a:buClr>
                <a:schemeClr val="dk1"/>
              </a:buClr>
              <a:buSzPts val="1600"/>
              <a:buNone/>
              <a:defRPr/>
            </a:lvl2pPr>
            <a:lvl3pPr indent="-228600" lvl="2" marL="1371600" algn="l">
              <a:lnSpc>
                <a:spcPct val="90000"/>
              </a:lnSpc>
              <a:spcBef>
                <a:spcPts val="500"/>
              </a:spcBef>
              <a:spcAft>
                <a:spcPts val="0"/>
              </a:spcAft>
              <a:buClr>
                <a:schemeClr val="dk1"/>
              </a:buClr>
              <a:buSzPts val="1400"/>
              <a:buNone/>
              <a:defRPr/>
            </a:lvl3pPr>
            <a:lvl4pPr indent="-228600" lvl="3" marL="1828800" algn="l">
              <a:lnSpc>
                <a:spcPct val="90000"/>
              </a:lnSpc>
              <a:spcBef>
                <a:spcPts val="500"/>
              </a:spcBef>
              <a:spcAft>
                <a:spcPts val="0"/>
              </a:spcAft>
              <a:buClr>
                <a:schemeClr val="dk1"/>
              </a:buClr>
              <a:buSzPts val="1200"/>
              <a:buNone/>
              <a:defRPr/>
            </a:lvl4pPr>
            <a:lvl5pPr indent="-228600" lvl="4" marL="2286000" algn="l">
              <a:lnSpc>
                <a:spcPct val="90000"/>
              </a:lnSpc>
              <a:spcBef>
                <a:spcPts val="500"/>
              </a:spcBef>
              <a:spcAft>
                <a:spcPts val="0"/>
              </a:spcAft>
              <a:buClr>
                <a:schemeClr val="dk1"/>
              </a:buClr>
              <a:buSzPts val="12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 name="Google Shape;63;g5af79b7ce2_1_139"/>
          <p:cNvSpPr txBox="1"/>
          <p:nvPr>
            <p:ph idx="3" type="body"/>
          </p:nvPr>
        </p:nvSpPr>
        <p:spPr>
          <a:xfrm>
            <a:off x="4663167" y="4635739"/>
            <a:ext cx="5393400" cy="296400"/>
          </a:xfrm>
          <a:prstGeom prst="rect">
            <a:avLst/>
          </a:prstGeom>
          <a:noFill/>
          <a:ln>
            <a:noFill/>
          </a:ln>
        </p:spPr>
        <p:txBody>
          <a:bodyPr anchorCtr="0" anchor="ctr" bIns="45700" lIns="91425" spcFirstLastPara="1" rIns="91425" wrap="square" tIns="45700"/>
          <a:lstStyle>
            <a:lvl1pPr indent="-228600" lvl="0" marL="457200" algn="l">
              <a:lnSpc>
                <a:spcPct val="90000"/>
              </a:lnSpc>
              <a:spcBef>
                <a:spcPts val="1000"/>
              </a:spcBef>
              <a:spcAft>
                <a:spcPts val="0"/>
              </a:spcAft>
              <a:buClr>
                <a:schemeClr val="dk1"/>
              </a:buClr>
              <a:buSzPts val="1500"/>
              <a:buNone/>
              <a:defRPr b="0" sz="1500">
                <a:solidFill>
                  <a:schemeClr val="dk1"/>
                </a:solidFill>
              </a:defRPr>
            </a:lvl1pPr>
            <a:lvl2pPr indent="-228600" lvl="1" marL="914400" algn="l">
              <a:lnSpc>
                <a:spcPct val="90000"/>
              </a:lnSpc>
              <a:spcBef>
                <a:spcPts val="500"/>
              </a:spcBef>
              <a:spcAft>
                <a:spcPts val="0"/>
              </a:spcAft>
              <a:buClr>
                <a:schemeClr val="dk1"/>
              </a:buClr>
              <a:buSzPts val="1600"/>
              <a:buNone/>
              <a:defRPr/>
            </a:lvl2pPr>
            <a:lvl3pPr indent="-228600" lvl="2" marL="1371600" algn="l">
              <a:lnSpc>
                <a:spcPct val="90000"/>
              </a:lnSpc>
              <a:spcBef>
                <a:spcPts val="500"/>
              </a:spcBef>
              <a:spcAft>
                <a:spcPts val="0"/>
              </a:spcAft>
              <a:buClr>
                <a:schemeClr val="dk1"/>
              </a:buClr>
              <a:buSzPts val="1400"/>
              <a:buNone/>
              <a:defRPr/>
            </a:lvl3pPr>
            <a:lvl4pPr indent="-228600" lvl="3" marL="1828800" algn="l">
              <a:lnSpc>
                <a:spcPct val="90000"/>
              </a:lnSpc>
              <a:spcBef>
                <a:spcPts val="500"/>
              </a:spcBef>
              <a:spcAft>
                <a:spcPts val="0"/>
              </a:spcAft>
              <a:buClr>
                <a:schemeClr val="dk1"/>
              </a:buClr>
              <a:buSzPts val="1200"/>
              <a:buNone/>
              <a:defRPr/>
            </a:lvl4pPr>
            <a:lvl5pPr indent="-228600" lvl="4" marL="2286000" algn="l">
              <a:lnSpc>
                <a:spcPct val="90000"/>
              </a:lnSpc>
              <a:spcBef>
                <a:spcPts val="500"/>
              </a:spcBef>
              <a:spcAft>
                <a:spcPts val="0"/>
              </a:spcAft>
              <a:buClr>
                <a:schemeClr val="dk1"/>
              </a:buClr>
              <a:buSzPts val="12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 name="Google Shape;64;g5af79b7ce2_1_139"/>
          <p:cNvSpPr/>
          <p:nvPr/>
        </p:nvSpPr>
        <p:spPr>
          <a:xfrm>
            <a:off x="4750526" y="3736766"/>
            <a:ext cx="914400" cy="60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空白" showMasterSp="0" type="blank">
  <p:cSld name="BLANK">
    <p:spTree>
      <p:nvGrpSpPr>
        <p:cNvPr id="65" name="Shape 6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2"/>
          <p:cNvSpPr txBox="1"/>
          <p:nvPr>
            <p:ph type="title"/>
          </p:nvPr>
        </p:nvSpPr>
        <p:spPr>
          <a:xfrm>
            <a:off x="669924" y="1"/>
            <a:ext cx="10850563" cy="1028699"/>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2"/>
          <p:cNvSpPr txBox="1"/>
          <p:nvPr>
            <p:ph idx="1" type="body"/>
          </p:nvPr>
        </p:nvSpPr>
        <p:spPr>
          <a:xfrm>
            <a:off x="669924" y="1123950"/>
            <a:ext cx="10850563" cy="5019675"/>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17500" lvl="2" marL="13716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cxnSp>
        <p:nvCxnSpPr>
          <p:cNvPr id="12" name="Google Shape;12;p12"/>
          <p:cNvCxnSpPr/>
          <p:nvPr/>
        </p:nvCxnSpPr>
        <p:spPr>
          <a:xfrm>
            <a:off x="669924" y="1028700"/>
            <a:ext cx="10850563" cy="0"/>
          </a:xfrm>
          <a:prstGeom prst="straightConnector1">
            <a:avLst/>
          </a:prstGeom>
          <a:noFill/>
          <a:ln cap="flat" cmpd="sng" w="9525">
            <a:solidFill>
              <a:srgbClr val="7F7F7F"/>
            </a:solidFill>
            <a:prstDash val="solid"/>
            <a:miter lim="800000"/>
            <a:headEnd len="sm" w="sm" type="none"/>
            <a:tailEnd len="sm" w="sm" type="none"/>
          </a:ln>
        </p:spPr>
      </p:cxnSp>
      <p:sp>
        <p:nvSpPr>
          <p:cNvPr id="13" name="Google Shape;13;p12"/>
          <p:cNvSpPr txBox="1"/>
          <p:nvPr>
            <p:ph idx="10" type="dt"/>
          </p:nvPr>
        </p:nvSpPr>
        <p:spPr>
          <a:xfrm>
            <a:off x="5401732" y="6240463"/>
            <a:ext cx="1388536" cy="206381"/>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Clr>
                <a:srgbClr val="000000"/>
              </a:buClr>
              <a:buSzPts val="1400"/>
              <a:buFont typeface="Arial"/>
              <a:buNone/>
              <a:defRPr b="0" i="0" sz="10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12"/>
          <p:cNvSpPr txBox="1"/>
          <p:nvPr>
            <p:ph idx="11" type="ftr"/>
          </p:nvPr>
        </p:nvSpPr>
        <p:spPr>
          <a:xfrm>
            <a:off x="669924" y="6240463"/>
            <a:ext cx="4140201" cy="206381"/>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0" i="0" sz="10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5" name="Google Shape;15;p12"/>
          <p:cNvSpPr txBox="1"/>
          <p:nvPr>
            <p:ph idx="12" type="sldNum"/>
          </p:nvPr>
        </p:nvSpPr>
        <p:spPr>
          <a:xfrm>
            <a:off x="8610599" y="6240463"/>
            <a:ext cx="2909888" cy="206381"/>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22">
          <p15:clr>
            <a:srgbClr val="F26B43"/>
          </p15:clr>
        </p15:guide>
        <p15:guide id="2" pos="7257">
          <p15:clr>
            <a:srgbClr val="F26B43"/>
          </p15:clr>
        </p15:guide>
        <p15:guide id="3" orient="horz" pos="648">
          <p15:clr>
            <a:srgbClr val="F26B43"/>
          </p15:clr>
        </p15:guide>
        <p15:guide id="4" orient="horz" pos="712">
          <p15:clr>
            <a:srgbClr val="F26B43"/>
          </p15:clr>
        </p15:guide>
        <p15:guide id="5" orient="horz" pos="3931">
          <p15:clr>
            <a:srgbClr val="F26B43"/>
          </p15:clr>
        </p15:guide>
        <p15:guide id="6" orient="horz" pos="386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6" name="Shape 46"/>
        <p:cNvGrpSpPr/>
        <p:nvPr/>
      </p:nvGrpSpPr>
      <p:grpSpPr>
        <a:xfrm>
          <a:off x="0" y="0"/>
          <a:ext cx="0" cy="0"/>
          <a:chOff x="0" y="0"/>
          <a:chExt cx="0" cy="0"/>
        </a:xfrm>
      </p:grpSpPr>
      <p:sp>
        <p:nvSpPr>
          <p:cNvPr id="47" name="Google Shape;47;g5af79b7ce2_1_132"/>
          <p:cNvSpPr txBox="1"/>
          <p:nvPr>
            <p:ph type="title"/>
          </p:nvPr>
        </p:nvSpPr>
        <p:spPr>
          <a:xfrm>
            <a:off x="669924" y="1"/>
            <a:ext cx="10850700" cy="10287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8" name="Google Shape;48;g5af79b7ce2_1_132"/>
          <p:cNvSpPr txBox="1"/>
          <p:nvPr>
            <p:ph idx="1" type="body"/>
          </p:nvPr>
        </p:nvSpPr>
        <p:spPr>
          <a:xfrm>
            <a:off x="669924" y="1123950"/>
            <a:ext cx="10850700" cy="5019600"/>
          </a:xfrm>
          <a:prstGeom prst="rect">
            <a:avLst/>
          </a:prstGeom>
          <a:noFill/>
          <a:ln>
            <a:noFill/>
          </a:ln>
        </p:spPr>
        <p:txBody>
          <a:bodyPr anchorCtr="0" anchor="t" bIns="45700" lIns="91425" spcFirstLastPara="1" rIns="91425" wrap="square" tIns="45700"/>
          <a:lstStyle>
            <a:lvl1pPr indent="-342900" lvl="0" marL="4572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17500" lvl="2" marL="13716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cxnSp>
        <p:nvCxnSpPr>
          <p:cNvPr id="49" name="Google Shape;49;g5af79b7ce2_1_132"/>
          <p:cNvCxnSpPr/>
          <p:nvPr/>
        </p:nvCxnSpPr>
        <p:spPr>
          <a:xfrm>
            <a:off x="669924" y="1028700"/>
            <a:ext cx="10850700" cy="0"/>
          </a:xfrm>
          <a:prstGeom prst="straightConnector1">
            <a:avLst/>
          </a:prstGeom>
          <a:noFill/>
          <a:ln cap="flat" cmpd="sng" w="9525">
            <a:solidFill>
              <a:srgbClr val="7F7F7F"/>
            </a:solidFill>
            <a:prstDash val="solid"/>
            <a:miter lim="800000"/>
            <a:headEnd len="sm" w="sm" type="none"/>
            <a:tailEnd len="sm" w="sm" type="none"/>
          </a:ln>
        </p:spPr>
      </p:cxnSp>
      <p:sp>
        <p:nvSpPr>
          <p:cNvPr id="50" name="Google Shape;50;g5af79b7ce2_1_132"/>
          <p:cNvSpPr txBox="1"/>
          <p:nvPr>
            <p:ph idx="10" type="dt"/>
          </p:nvPr>
        </p:nvSpPr>
        <p:spPr>
          <a:xfrm>
            <a:off x="5401732" y="6240463"/>
            <a:ext cx="1388400" cy="206400"/>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Clr>
                <a:srgbClr val="000000"/>
              </a:buClr>
              <a:buSzPts val="1400"/>
              <a:buFont typeface="Arial"/>
              <a:buNone/>
              <a:defRPr b="0" i="0" sz="10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1" name="Google Shape;51;g5af79b7ce2_1_132"/>
          <p:cNvSpPr txBox="1"/>
          <p:nvPr>
            <p:ph idx="11" type="ftr"/>
          </p:nvPr>
        </p:nvSpPr>
        <p:spPr>
          <a:xfrm>
            <a:off x="669924" y="6240463"/>
            <a:ext cx="4140300" cy="206400"/>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0" i="0" sz="10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2" name="Google Shape;52;g5af79b7ce2_1_132"/>
          <p:cNvSpPr txBox="1"/>
          <p:nvPr>
            <p:ph idx="12" type="sldNum"/>
          </p:nvPr>
        </p:nvSpPr>
        <p:spPr>
          <a:xfrm>
            <a:off x="8610599" y="6240463"/>
            <a:ext cx="2910000" cy="2064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6" r:id="rId1"/>
    <p:sldLayoutId id="2147483657" r:id="rId2"/>
    <p:sldLayoutId id="2147483658" r:id="rId3"/>
    <p:sldLayoutId id="2147483659" r:id="rId4"/>
    <p:sldLayoutId id="2147483660" r:id="rId5"/>
    <p:sldLayoutId id="2147483661"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22">
          <p15:clr>
            <a:srgbClr val="F26B43"/>
          </p15:clr>
        </p15:guide>
        <p15:guide id="2" pos="7257">
          <p15:clr>
            <a:srgbClr val="F26B43"/>
          </p15:clr>
        </p15:guide>
        <p15:guide id="3" orient="horz" pos="648">
          <p15:clr>
            <a:srgbClr val="F26B43"/>
          </p15:clr>
        </p15:guide>
        <p15:guide id="4" orient="horz" pos="712">
          <p15:clr>
            <a:srgbClr val="F26B43"/>
          </p15:clr>
        </p15:guide>
        <p15:guide id="5" orient="horz" pos="3931">
          <p15:clr>
            <a:srgbClr val="F26B43"/>
          </p15:clr>
        </p15:guide>
        <p15:guide id="6" orient="horz" pos="386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WFighter909/ECE-143-Group-1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pandas.pydata.org/pandas-docs/stable/reference/api/pandas.DataFrame.fillna.html#pandas-dataframe-fillna" TargetMode="External"/><Relationship Id="rId4" Type="http://schemas.openxmlformats.org/officeDocument/2006/relationships/image" Target="../media/image23.png"/><Relationship Id="rId5"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2.jpg"/><Relationship Id="rId4" Type="http://schemas.openxmlformats.org/officeDocument/2006/relationships/image" Target="../media/image17.jpg"/><Relationship Id="rId5" Type="http://schemas.openxmlformats.org/officeDocument/2006/relationships/image" Target="../media/image14.jpg"/><Relationship Id="rId6"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2.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1.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4.gif"/><Relationship Id="rId4" Type="http://schemas.openxmlformats.org/officeDocument/2006/relationships/hyperlink" Target="https://climate.nasa.gov/news/2876/new-studies-increase-confidence-in-nasas-measure-of-earths-temperature/" TargetMode="External"/><Relationship Id="rId5"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hyperlink" Target="https://www.wunderground.com/history/daily/us/ca/san-diego/KSAN/date/2019-4-30"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
          <p:cNvSpPr txBox="1"/>
          <p:nvPr>
            <p:ph type="ctrTitle"/>
          </p:nvPr>
        </p:nvSpPr>
        <p:spPr>
          <a:xfrm>
            <a:off x="4663175" y="2530950"/>
            <a:ext cx="5787000" cy="1233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000"/>
              <a:buNone/>
            </a:pPr>
            <a:r>
              <a:rPr lang="en-US"/>
              <a:t>Climate Study for the United States </a:t>
            </a:r>
            <a:endParaRPr/>
          </a:p>
        </p:txBody>
      </p:sp>
      <p:sp>
        <p:nvSpPr>
          <p:cNvPr id="88" name="Google Shape;88;p1"/>
          <p:cNvSpPr txBox="1"/>
          <p:nvPr>
            <p:ph idx="2" type="body"/>
          </p:nvPr>
        </p:nvSpPr>
        <p:spPr>
          <a:xfrm>
            <a:off x="4663175" y="3764850"/>
            <a:ext cx="6452700" cy="1435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SzPts val="1500"/>
              <a:buNone/>
            </a:pPr>
            <a:r>
              <a:rPr b="1" lang="en-US"/>
              <a:t>Team 10</a:t>
            </a:r>
            <a:endParaRPr b="1"/>
          </a:p>
          <a:p>
            <a:pPr indent="0" lvl="0" marL="0" marR="0" rtl="0" algn="l">
              <a:lnSpc>
                <a:spcPct val="90000"/>
              </a:lnSpc>
              <a:spcBef>
                <a:spcPts val="0"/>
              </a:spcBef>
              <a:spcAft>
                <a:spcPts val="0"/>
              </a:spcAft>
              <a:buClr>
                <a:srgbClr val="000000"/>
              </a:buClr>
              <a:buSzPts val="1500"/>
              <a:buFont typeface="Arial"/>
              <a:buNone/>
            </a:pPr>
            <a:r>
              <a:t/>
            </a:r>
            <a:endParaRPr b="1"/>
          </a:p>
          <a:p>
            <a:pPr indent="0" lvl="0" marL="0" marR="0" rtl="0" algn="l">
              <a:lnSpc>
                <a:spcPct val="90000"/>
              </a:lnSpc>
              <a:spcBef>
                <a:spcPts val="0"/>
              </a:spcBef>
              <a:spcAft>
                <a:spcPts val="0"/>
              </a:spcAft>
              <a:buSzPts val="1500"/>
              <a:buNone/>
            </a:pPr>
            <a:r>
              <a:rPr b="1" lang="en-US"/>
              <a:t>Member: Fan Wang, Pengkun Li, Aman Goyal</a:t>
            </a:r>
            <a:endParaRPr b="1"/>
          </a:p>
          <a:p>
            <a:pPr indent="0" lvl="0" marL="0" marR="0" rtl="0" algn="l">
              <a:lnSpc>
                <a:spcPct val="90000"/>
              </a:lnSpc>
              <a:spcBef>
                <a:spcPts val="0"/>
              </a:spcBef>
              <a:spcAft>
                <a:spcPts val="0"/>
              </a:spcAft>
              <a:buSzPts val="1500"/>
              <a:buNone/>
            </a:pPr>
            <a:r>
              <a:t/>
            </a:r>
            <a:endParaRPr b="1"/>
          </a:p>
          <a:p>
            <a:pPr indent="0" lvl="0" marL="0" marR="0" rtl="0" algn="l">
              <a:lnSpc>
                <a:spcPct val="90000"/>
              </a:lnSpc>
              <a:spcBef>
                <a:spcPts val="0"/>
              </a:spcBef>
              <a:spcAft>
                <a:spcPts val="0"/>
              </a:spcAft>
              <a:buSzPts val="1500"/>
              <a:buNone/>
            </a:pPr>
            <a:r>
              <a:rPr b="1" lang="en-US"/>
              <a:t>GitHub: </a:t>
            </a:r>
            <a:r>
              <a:rPr b="1" lang="en-US">
                <a:solidFill>
                  <a:schemeClr val="hlink"/>
                </a:solidFill>
                <a:uFill>
                  <a:noFill/>
                </a:uFill>
                <a:hlinkClick r:id="rId3"/>
              </a:rPr>
              <a:t>https://github.com/WFighter909/ECE-143-Group-10</a:t>
            </a:r>
            <a:endParaRPr b="1"/>
          </a:p>
          <a:p>
            <a:pPr indent="0" lvl="0" marL="0" rtl="0" algn="l">
              <a:lnSpc>
                <a:spcPct val="90000"/>
              </a:lnSpc>
              <a:spcBef>
                <a:spcPts val="0"/>
              </a:spcBef>
              <a:spcAft>
                <a:spcPts val="0"/>
              </a:spcAft>
              <a:buSzPts val="1500"/>
              <a:buNone/>
            </a:pPr>
            <a:r>
              <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g5ab4d18d7c_0_8"/>
          <p:cNvSpPr txBox="1"/>
          <p:nvPr>
            <p:ph type="title"/>
          </p:nvPr>
        </p:nvSpPr>
        <p:spPr>
          <a:xfrm>
            <a:off x="669924" y="1"/>
            <a:ext cx="10850700" cy="1028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SzPts val="2800"/>
              <a:buNone/>
            </a:pPr>
            <a:r>
              <a:rPr lang="en-US"/>
              <a:t>Data Summary</a:t>
            </a:r>
            <a:endParaRPr/>
          </a:p>
        </p:txBody>
      </p:sp>
      <p:sp>
        <p:nvSpPr>
          <p:cNvPr id="163" name="Google Shape;163;g5ab4d18d7c_0_8"/>
          <p:cNvSpPr txBox="1"/>
          <p:nvPr>
            <p:ph idx="12" type="sldNum"/>
          </p:nvPr>
        </p:nvSpPr>
        <p:spPr>
          <a:xfrm>
            <a:off x="8610599" y="6240463"/>
            <a:ext cx="2910000" cy="206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pic>
        <p:nvPicPr>
          <p:cNvPr id="164" name="Google Shape;164;g5ab4d18d7c_0_8"/>
          <p:cNvPicPr preferRelativeResize="0"/>
          <p:nvPr/>
        </p:nvPicPr>
        <p:blipFill rotWithShape="1">
          <a:blip r:embed="rId3">
            <a:alphaModFix/>
          </a:blip>
          <a:srcRect b="0" l="0" r="0" t="0"/>
          <a:stretch/>
        </p:blipFill>
        <p:spPr>
          <a:xfrm>
            <a:off x="102150" y="1721200"/>
            <a:ext cx="5979626" cy="3616250"/>
          </a:xfrm>
          <a:prstGeom prst="rect">
            <a:avLst/>
          </a:prstGeom>
          <a:noFill/>
          <a:ln>
            <a:noFill/>
          </a:ln>
        </p:spPr>
      </p:pic>
      <p:pic>
        <p:nvPicPr>
          <p:cNvPr id="165" name="Google Shape;165;g5ab4d18d7c_0_8"/>
          <p:cNvPicPr preferRelativeResize="0"/>
          <p:nvPr/>
        </p:nvPicPr>
        <p:blipFill rotWithShape="1">
          <a:blip r:embed="rId4">
            <a:alphaModFix/>
          </a:blip>
          <a:srcRect b="0" l="0" r="0" t="0"/>
          <a:stretch/>
        </p:blipFill>
        <p:spPr>
          <a:xfrm>
            <a:off x="6158575" y="1721199"/>
            <a:ext cx="6033426" cy="36162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g5ab4d18d7c_0_16"/>
          <p:cNvSpPr txBox="1"/>
          <p:nvPr>
            <p:ph type="title"/>
          </p:nvPr>
        </p:nvSpPr>
        <p:spPr>
          <a:xfrm>
            <a:off x="669924" y="1"/>
            <a:ext cx="10850700" cy="1028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SzPts val="2800"/>
              <a:buNone/>
            </a:pPr>
            <a:r>
              <a:rPr lang="en-US"/>
              <a:t>Data Selected</a:t>
            </a:r>
            <a:endParaRPr/>
          </a:p>
        </p:txBody>
      </p:sp>
      <p:sp>
        <p:nvSpPr>
          <p:cNvPr id="172" name="Google Shape;172;g5ab4d18d7c_0_16"/>
          <p:cNvSpPr txBox="1"/>
          <p:nvPr>
            <p:ph idx="12" type="sldNum"/>
          </p:nvPr>
        </p:nvSpPr>
        <p:spPr>
          <a:xfrm>
            <a:off x="8610599" y="6240463"/>
            <a:ext cx="2910000" cy="206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73" name="Google Shape;173;g5ab4d18d7c_0_16"/>
          <p:cNvPicPr preferRelativeResize="0"/>
          <p:nvPr/>
        </p:nvPicPr>
        <p:blipFill rotWithShape="1">
          <a:blip r:embed="rId3">
            <a:alphaModFix/>
          </a:blip>
          <a:srcRect b="0" l="0" r="0" t="0"/>
          <a:stretch/>
        </p:blipFill>
        <p:spPr>
          <a:xfrm>
            <a:off x="102150" y="1721200"/>
            <a:ext cx="5979626" cy="3616250"/>
          </a:xfrm>
          <a:prstGeom prst="rect">
            <a:avLst/>
          </a:prstGeom>
          <a:noFill/>
          <a:ln>
            <a:noFill/>
          </a:ln>
        </p:spPr>
      </p:pic>
      <p:pic>
        <p:nvPicPr>
          <p:cNvPr id="174" name="Google Shape;174;g5ab4d18d7c_0_16"/>
          <p:cNvPicPr preferRelativeResize="0"/>
          <p:nvPr/>
        </p:nvPicPr>
        <p:blipFill rotWithShape="1">
          <a:blip r:embed="rId4">
            <a:alphaModFix/>
          </a:blip>
          <a:srcRect b="0" l="0" r="0" t="0"/>
          <a:stretch/>
        </p:blipFill>
        <p:spPr>
          <a:xfrm>
            <a:off x="6158575" y="1721199"/>
            <a:ext cx="6033426" cy="3616249"/>
          </a:xfrm>
          <a:prstGeom prst="rect">
            <a:avLst/>
          </a:prstGeom>
          <a:noFill/>
          <a:ln>
            <a:noFill/>
          </a:ln>
        </p:spPr>
      </p:pic>
      <p:sp>
        <p:nvSpPr>
          <p:cNvPr id="175" name="Google Shape;175;g5ab4d18d7c_0_16"/>
          <p:cNvSpPr/>
          <p:nvPr/>
        </p:nvSpPr>
        <p:spPr>
          <a:xfrm>
            <a:off x="98425" y="2373925"/>
            <a:ext cx="881400" cy="276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g5ab4d18d7c_0_16"/>
          <p:cNvSpPr/>
          <p:nvPr/>
        </p:nvSpPr>
        <p:spPr>
          <a:xfrm>
            <a:off x="98425" y="2815200"/>
            <a:ext cx="881400" cy="276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g5ab4d18d7c_0_16"/>
          <p:cNvSpPr/>
          <p:nvPr/>
        </p:nvSpPr>
        <p:spPr>
          <a:xfrm>
            <a:off x="67675" y="5779025"/>
            <a:ext cx="1204500" cy="276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weather icon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g5ab5be6871_3_1"/>
          <p:cNvSpPr txBox="1"/>
          <p:nvPr>
            <p:ph type="title"/>
          </p:nvPr>
        </p:nvSpPr>
        <p:spPr>
          <a:xfrm>
            <a:off x="669924" y="1"/>
            <a:ext cx="10850700" cy="1028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en-US"/>
              <a:t>Data Cleaning </a:t>
            </a:r>
            <a:endParaRPr/>
          </a:p>
        </p:txBody>
      </p:sp>
      <p:sp>
        <p:nvSpPr>
          <p:cNvPr id="184" name="Google Shape;184;g5ab5be6871_3_1"/>
          <p:cNvSpPr txBox="1"/>
          <p:nvPr>
            <p:ph idx="12" type="sldNum"/>
          </p:nvPr>
        </p:nvSpPr>
        <p:spPr>
          <a:xfrm>
            <a:off x="8610599" y="6240463"/>
            <a:ext cx="2910000" cy="206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185" name="Google Shape;185;g5ab5be6871_3_1"/>
          <p:cNvSpPr txBox="1"/>
          <p:nvPr/>
        </p:nvSpPr>
        <p:spPr>
          <a:xfrm>
            <a:off x="1456500" y="1215425"/>
            <a:ext cx="9279000" cy="23643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Arial"/>
              <a:ea typeface="Arial"/>
              <a:cs typeface="Arial"/>
              <a:sym typeface="Arial"/>
            </a:endParaRPr>
          </a:p>
          <a:p>
            <a:pPr indent="-381000" lvl="0" marL="457200" marR="0" rtl="0" algn="just">
              <a:lnSpc>
                <a:spcPct val="100000"/>
              </a:lnSpc>
              <a:spcBef>
                <a:spcPts val="0"/>
              </a:spcBef>
              <a:spcAft>
                <a:spcPts val="0"/>
              </a:spcAft>
              <a:buClr>
                <a:schemeClr val="dk1"/>
              </a:buClr>
              <a:buSzPts val="2400"/>
              <a:buFont typeface="Arial"/>
              <a:buChar char="-"/>
            </a:pPr>
            <a:r>
              <a:rPr b="0" i="0" lang="en-US" sz="2400" u="none" cap="none" strike="noStrike">
                <a:solidFill>
                  <a:srgbClr val="24292E"/>
                </a:solidFill>
                <a:highlight>
                  <a:srgbClr val="FFFFFF"/>
                </a:highlight>
                <a:latin typeface="Arial"/>
                <a:ea typeface="Arial"/>
                <a:cs typeface="Arial"/>
                <a:sym typeface="Arial"/>
              </a:rPr>
              <a:t>missing_values </a:t>
            </a:r>
            <a:r>
              <a:rPr b="0" i="0" lang="en-US" sz="2400" u="none" cap="none" strike="noStrike">
                <a:solidFill>
                  <a:srgbClr val="D73A49"/>
                </a:solidFill>
                <a:highlight>
                  <a:srgbClr val="FFFFFF"/>
                </a:highlight>
                <a:latin typeface="Arial"/>
                <a:ea typeface="Arial"/>
                <a:cs typeface="Arial"/>
                <a:sym typeface="Arial"/>
              </a:rPr>
              <a:t>= </a:t>
            </a:r>
            <a:r>
              <a:rPr b="0" i="0" lang="en-US" sz="2400" u="none" cap="none" strike="noStrike">
                <a:solidFill>
                  <a:srgbClr val="24292E"/>
                </a:solidFill>
                <a:highlight>
                  <a:srgbClr val="FFFFFF"/>
                </a:highlight>
                <a:latin typeface="Arial"/>
                <a:ea typeface="Arial"/>
                <a:cs typeface="Arial"/>
                <a:sym typeface="Arial"/>
              </a:rPr>
              <a:t>[</a:t>
            </a:r>
            <a:r>
              <a:rPr b="0" i="0" lang="en-US" sz="2400" u="none" cap="none" strike="noStrike">
                <a:solidFill>
                  <a:srgbClr val="032F62"/>
                </a:solidFill>
                <a:highlight>
                  <a:srgbClr val="FFFFFF"/>
                </a:highlight>
                <a:latin typeface="Arial"/>
                <a:ea typeface="Arial"/>
                <a:cs typeface="Arial"/>
                <a:sym typeface="Arial"/>
              </a:rPr>
              <a:t>"n/a"</a:t>
            </a:r>
            <a:r>
              <a:rPr b="0" i="0" lang="en-US" sz="2400" u="none" cap="none" strike="noStrike">
                <a:solidFill>
                  <a:srgbClr val="24292E"/>
                </a:solidFill>
                <a:highlight>
                  <a:srgbClr val="FFFFFF"/>
                </a:highlight>
                <a:latin typeface="Arial"/>
                <a:ea typeface="Arial"/>
                <a:cs typeface="Arial"/>
                <a:sym typeface="Arial"/>
              </a:rPr>
              <a:t>, </a:t>
            </a:r>
            <a:r>
              <a:rPr b="0" i="0" lang="en-US" sz="2400" u="none" cap="none" strike="noStrike">
                <a:solidFill>
                  <a:srgbClr val="032F62"/>
                </a:solidFill>
                <a:highlight>
                  <a:srgbClr val="FFFFFF"/>
                </a:highlight>
                <a:latin typeface="Arial"/>
                <a:ea typeface="Arial"/>
                <a:cs typeface="Arial"/>
                <a:sym typeface="Arial"/>
              </a:rPr>
              <a:t>"na"</a:t>
            </a:r>
            <a:r>
              <a:rPr b="0" i="0" lang="en-US" sz="2400" u="none" cap="none" strike="noStrike">
                <a:solidFill>
                  <a:srgbClr val="24292E"/>
                </a:solidFill>
                <a:highlight>
                  <a:srgbClr val="FFFFFF"/>
                </a:highlight>
                <a:latin typeface="Arial"/>
                <a:ea typeface="Arial"/>
                <a:cs typeface="Arial"/>
                <a:sym typeface="Arial"/>
              </a:rPr>
              <a:t>, </a:t>
            </a:r>
            <a:r>
              <a:rPr b="0" i="0" lang="en-US" sz="2400" u="none" cap="none" strike="noStrike">
                <a:solidFill>
                  <a:srgbClr val="032F62"/>
                </a:solidFill>
                <a:highlight>
                  <a:srgbClr val="FFFFFF"/>
                </a:highlight>
                <a:latin typeface="Arial"/>
                <a:ea typeface="Arial"/>
                <a:cs typeface="Arial"/>
                <a:sym typeface="Arial"/>
              </a:rPr>
              <a:t>"--"</a:t>
            </a:r>
            <a:r>
              <a:rPr b="0" i="0" lang="en-US" sz="2400" u="none" cap="none" strike="noStrike">
                <a:solidFill>
                  <a:srgbClr val="24292E"/>
                </a:solidFill>
                <a:highlight>
                  <a:srgbClr val="FFFFFF"/>
                </a:highlight>
                <a:latin typeface="Arial"/>
                <a:ea typeface="Arial"/>
                <a:cs typeface="Arial"/>
                <a:sym typeface="Arial"/>
              </a:rPr>
              <a:t>, </a:t>
            </a:r>
            <a:r>
              <a:rPr b="0" i="0" lang="en-US" sz="2400" u="none" cap="none" strike="noStrike">
                <a:solidFill>
                  <a:srgbClr val="005CC5"/>
                </a:solidFill>
                <a:highlight>
                  <a:srgbClr val="FFFFFF"/>
                </a:highlight>
                <a:latin typeface="Arial"/>
                <a:ea typeface="Arial"/>
                <a:cs typeface="Arial"/>
                <a:sym typeface="Arial"/>
              </a:rPr>
              <a:t>None</a:t>
            </a:r>
            <a:r>
              <a:rPr b="0" i="0" lang="en-US" sz="2400" u="none" cap="none" strike="noStrike">
                <a:solidFill>
                  <a:srgbClr val="24292E"/>
                </a:solidFill>
                <a:highlight>
                  <a:srgbClr val="FFFFFF"/>
                </a:highlight>
                <a:latin typeface="Arial"/>
                <a:ea typeface="Arial"/>
                <a:cs typeface="Arial"/>
                <a:sym typeface="Arial"/>
              </a:rPr>
              <a:t>, </a:t>
            </a:r>
            <a:r>
              <a:rPr b="0" i="0" lang="en-US" sz="2400" u="none" cap="none" strike="noStrike">
                <a:solidFill>
                  <a:srgbClr val="032F62"/>
                </a:solidFill>
                <a:highlight>
                  <a:srgbClr val="FFFFFF"/>
                </a:highlight>
                <a:latin typeface="Arial"/>
                <a:ea typeface="Arial"/>
                <a:cs typeface="Arial"/>
                <a:sym typeface="Arial"/>
              </a:rPr>
              <a:t>'None'</a:t>
            </a:r>
            <a:r>
              <a:rPr b="0" i="0" lang="en-US" sz="2400" u="none" cap="none" strike="noStrike">
                <a:solidFill>
                  <a:srgbClr val="24292E"/>
                </a:solidFill>
                <a:highlight>
                  <a:srgbClr val="FFFFFF"/>
                </a:highlight>
                <a:latin typeface="Arial"/>
                <a:ea typeface="Arial"/>
                <a:cs typeface="Arial"/>
                <a:sym typeface="Arial"/>
              </a:rPr>
              <a:t>]</a:t>
            </a:r>
            <a:endParaRPr b="0" i="0" sz="2400" u="none" cap="none" strike="noStrike">
              <a:solidFill>
                <a:srgbClr val="24292E"/>
              </a:solidFill>
              <a:highlight>
                <a:srgbClr val="FFFFFF"/>
              </a:highlight>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rgbClr val="24292E"/>
              </a:solidFill>
              <a:highlight>
                <a:srgbClr val="FFFFFF"/>
              </a:highlight>
              <a:latin typeface="Arial"/>
              <a:ea typeface="Arial"/>
              <a:cs typeface="Arial"/>
              <a:sym typeface="Arial"/>
            </a:endParaRPr>
          </a:p>
          <a:p>
            <a:pPr indent="-381000" lvl="0" marL="457200" marR="0" rtl="0" algn="just">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use forward-fill to fill the missing values:</a:t>
            </a:r>
            <a:endParaRPr b="1" i="0" sz="2400" u="none" cap="none" strike="noStrike">
              <a:solidFill>
                <a:schemeClr val="dk1"/>
              </a:solidFill>
              <a:latin typeface="Arial"/>
              <a:ea typeface="Arial"/>
              <a:cs typeface="Arial"/>
              <a:sym typeface="Arial"/>
            </a:endParaRPr>
          </a:p>
          <a:p>
            <a:pPr indent="0" lvl="0" marL="139700" marR="38100" rtl="0" algn="ctr">
              <a:lnSpc>
                <a:spcPct val="115000"/>
              </a:lnSpc>
              <a:spcBef>
                <a:spcPts val="0"/>
              </a:spcBef>
              <a:spcAft>
                <a:spcPts val="0"/>
              </a:spcAft>
              <a:buClr>
                <a:schemeClr val="dk1"/>
              </a:buClr>
              <a:buSzPts val="1100"/>
              <a:buFont typeface="Arial"/>
              <a:buNone/>
            </a:pPr>
            <a:r>
              <a:rPr b="0" i="0" lang="en-US" sz="2400" u="none" cap="none" strike="noStrike">
                <a:solidFill>
                  <a:srgbClr val="212224"/>
                </a:solidFill>
                <a:latin typeface="Arial"/>
                <a:ea typeface="Arial"/>
                <a:cs typeface="Arial"/>
                <a:sym typeface="Arial"/>
              </a:rPr>
              <a:t>pandas.DataFrame.fillna</a:t>
            </a:r>
            <a:r>
              <a:rPr b="0" i="0" lang="en-US" sz="2400" u="none" cap="none" strike="noStrike">
                <a:solidFill>
                  <a:schemeClr val="dk1"/>
                </a:solidFill>
                <a:highlight>
                  <a:srgbClr val="FFFFFF"/>
                </a:highlight>
                <a:latin typeface="Arial"/>
                <a:ea typeface="Arial"/>
                <a:cs typeface="Arial"/>
                <a:sym typeface="Arial"/>
              </a:rPr>
              <a:t>(</a:t>
            </a:r>
            <a:r>
              <a:rPr b="0" i="0" lang="en-US" sz="2400" u="none" cap="none" strike="noStrike">
                <a:solidFill>
                  <a:srgbClr val="660099"/>
                </a:solidFill>
                <a:highlight>
                  <a:srgbClr val="FFFFFF"/>
                </a:highlight>
                <a:latin typeface="Arial"/>
                <a:ea typeface="Arial"/>
                <a:cs typeface="Arial"/>
                <a:sym typeface="Arial"/>
              </a:rPr>
              <a:t>method</a:t>
            </a:r>
            <a:r>
              <a:rPr b="0" i="0" lang="en-US" sz="2400" u="none" cap="none" strike="noStrike">
                <a:solidFill>
                  <a:schemeClr val="dk1"/>
                </a:solidFill>
                <a:highlight>
                  <a:srgbClr val="FFFFFF"/>
                </a:highlight>
                <a:latin typeface="Arial"/>
                <a:ea typeface="Arial"/>
                <a:cs typeface="Arial"/>
                <a:sym typeface="Arial"/>
              </a:rPr>
              <a:t>=</a:t>
            </a:r>
            <a:r>
              <a:rPr b="1" i="0" lang="en-US" sz="2400" u="none" cap="none" strike="noStrike">
                <a:solidFill>
                  <a:srgbClr val="008080"/>
                </a:solidFill>
                <a:highlight>
                  <a:srgbClr val="FFFFFF"/>
                </a:highlight>
                <a:latin typeface="Arial"/>
                <a:ea typeface="Arial"/>
                <a:cs typeface="Arial"/>
                <a:sym typeface="Arial"/>
              </a:rPr>
              <a:t>"ffill"</a:t>
            </a:r>
            <a:r>
              <a:rPr b="0" i="0" lang="en-US" sz="2400" u="none" cap="none" strike="noStrike">
                <a:solidFill>
                  <a:schemeClr val="dk1"/>
                </a:solidFill>
                <a:highlight>
                  <a:srgbClr val="FFFFFF"/>
                </a:highlight>
                <a:latin typeface="Arial"/>
                <a:ea typeface="Arial"/>
                <a:cs typeface="Arial"/>
                <a:sym typeface="Arial"/>
              </a:rPr>
              <a:t>, </a:t>
            </a:r>
            <a:r>
              <a:rPr b="0" i="0" lang="en-US" sz="2400" u="none" cap="none" strike="noStrike">
                <a:solidFill>
                  <a:srgbClr val="660099"/>
                </a:solidFill>
                <a:highlight>
                  <a:srgbClr val="FFFFFF"/>
                </a:highlight>
                <a:latin typeface="Arial"/>
                <a:ea typeface="Arial"/>
                <a:cs typeface="Arial"/>
                <a:sym typeface="Arial"/>
              </a:rPr>
              <a:t>inplace</a:t>
            </a:r>
            <a:r>
              <a:rPr b="0" i="0" lang="en-US" sz="2400" u="none" cap="none" strike="noStrike">
                <a:solidFill>
                  <a:schemeClr val="dk1"/>
                </a:solidFill>
                <a:highlight>
                  <a:srgbClr val="FFFFFF"/>
                </a:highlight>
                <a:latin typeface="Arial"/>
                <a:ea typeface="Arial"/>
                <a:cs typeface="Arial"/>
                <a:sym typeface="Arial"/>
              </a:rPr>
              <a:t>=</a:t>
            </a:r>
            <a:r>
              <a:rPr b="1" i="0" lang="en-US" sz="2400" u="none" cap="none" strike="noStrike">
                <a:solidFill>
                  <a:srgbClr val="000080"/>
                </a:solidFill>
                <a:highlight>
                  <a:srgbClr val="FFFFFF"/>
                </a:highlight>
                <a:latin typeface="Arial"/>
                <a:ea typeface="Arial"/>
                <a:cs typeface="Arial"/>
                <a:sym typeface="Arial"/>
              </a:rPr>
              <a:t>True</a:t>
            </a:r>
            <a:r>
              <a:rPr b="0" i="0" lang="en-US" sz="2400" u="none" cap="none" strike="noStrike">
                <a:solidFill>
                  <a:schemeClr val="dk1"/>
                </a:solidFill>
                <a:highlight>
                  <a:srgbClr val="FFFFFF"/>
                </a:highlight>
                <a:latin typeface="Arial"/>
                <a:ea typeface="Arial"/>
                <a:cs typeface="Arial"/>
                <a:sym typeface="Arial"/>
              </a:rPr>
              <a:t>)</a:t>
            </a:r>
            <a:endParaRPr b="0" i="0" sz="2400" u="sng" cap="none" strike="noStrike">
              <a:solidFill>
                <a:srgbClr val="C60F0F"/>
              </a:solidFill>
              <a:latin typeface="Arial"/>
              <a:ea typeface="Arial"/>
              <a:cs typeface="Arial"/>
              <a:sym typeface="Arial"/>
              <a:hlinkClick r:id="rId3"/>
            </a:endParaRPr>
          </a:p>
          <a:p>
            <a:pPr indent="0" lvl="0" marL="457200" marR="0" rtl="0" algn="just">
              <a:lnSpc>
                <a:spcPct val="100000"/>
              </a:lnSpc>
              <a:spcBef>
                <a:spcPts val="80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1" i="0" sz="1800" u="none" cap="none" strike="noStrike">
              <a:solidFill>
                <a:srgbClr val="24292E"/>
              </a:solidFill>
              <a:highlight>
                <a:srgbClr val="FFFFFF"/>
              </a:highlight>
              <a:latin typeface="Arial"/>
              <a:ea typeface="Arial"/>
              <a:cs typeface="Arial"/>
              <a:sym typeface="Arial"/>
            </a:endParaRPr>
          </a:p>
        </p:txBody>
      </p:sp>
      <p:pic>
        <p:nvPicPr>
          <p:cNvPr id="186" name="Google Shape;186;g5ab5be6871_3_1"/>
          <p:cNvPicPr preferRelativeResize="0"/>
          <p:nvPr/>
        </p:nvPicPr>
        <p:blipFill rotWithShape="1">
          <a:blip r:embed="rId4">
            <a:alphaModFix/>
          </a:blip>
          <a:srcRect b="0" l="0" r="0" t="0"/>
          <a:stretch/>
        </p:blipFill>
        <p:spPr>
          <a:xfrm>
            <a:off x="2072475" y="3454125"/>
            <a:ext cx="2176349" cy="3278274"/>
          </a:xfrm>
          <a:prstGeom prst="rect">
            <a:avLst/>
          </a:prstGeom>
          <a:noFill/>
          <a:ln>
            <a:noFill/>
          </a:ln>
        </p:spPr>
      </p:pic>
      <p:pic>
        <p:nvPicPr>
          <p:cNvPr id="187" name="Google Shape;187;g5ab5be6871_3_1"/>
          <p:cNvPicPr preferRelativeResize="0"/>
          <p:nvPr/>
        </p:nvPicPr>
        <p:blipFill rotWithShape="1">
          <a:blip r:embed="rId5">
            <a:alphaModFix/>
          </a:blip>
          <a:srcRect b="0" l="0" r="0" t="0"/>
          <a:stretch/>
        </p:blipFill>
        <p:spPr>
          <a:xfrm>
            <a:off x="6925850" y="3461013"/>
            <a:ext cx="2176350" cy="3264512"/>
          </a:xfrm>
          <a:prstGeom prst="rect">
            <a:avLst/>
          </a:prstGeom>
          <a:noFill/>
          <a:ln>
            <a:noFill/>
          </a:ln>
        </p:spPr>
      </p:pic>
      <p:cxnSp>
        <p:nvCxnSpPr>
          <p:cNvPr id="188" name="Google Shape;188;g5ab5be6871_3_1"/>
          <p:cNvCxnSpPr/>
          <p:nvPr/>
        </p:nvCxnSpPr>
        <p:spPr>
          <a:xfrm>
            <a:off x="5105000" y="4766500"/>
            <a:ext cx="900300" cy="0"/>
          </a:xfrm>
          <a:prstGeom prst="straightConnector1">
            <a:avLst/>
          </a:prstGeom>
          <a:noFill/>
          <a:ln cap="flat" cmpd="sng" w="38100">
            <a:solidFill>
              <a:srgbClr val="FF0000"/>
            </a:solidFill>
            <a:prstDash val="solid"/>
            <a:round/>
            <a:headEnd len="sm" w="sm"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g5ab0f4df4d_0_34"/>
          <p:cNvSpPr txBox="1"/>
          <p:nvPr>
            <p:ph type="title"/>
          </p:nvPr>
        </p:nvSpPr>
        <p:spPr>
          <a:xfrm>
            <a:off x="2535675" y="1988275"/>
            <a:ext cx="10318500" cy="948900"/>
          </a:xfrm>
          <a:prstGeom prst="rect">
            <a:avLst/>
          </a:prstGeom>
          <a:noFill/>
          <a:ln>
            <a:noFill/>
          </a:ln>
        </p:spPr>
        <p:txBody>
          <a:bodyPr anchorCtr="0" anchor="ctr" bIns="45700" lIns="91425" spcFirstLastPara="1" rIns="91425" wrap="square" tIns="45700">
            <a:noAutofit/>
          </a:bodyPr>
          <a:lstStyle/>
          <a:p>
            <a:pPr indent="0" lvl="0" marL="0" rtl="0" algn="l">
              <a:lnSpc>
                <a:spcPct val="150000"/>
              </a:lnSpc>
              <a:spcBef>
                <a:spcPts val="0"/>
              </a:spcBef>
              <a:spcAft>
                <a:spcPts val="0"/>
              </a:spcAft>
              <a:buSzPts val="2400"/>
              <a:buNone/>
            </a:pPr>
            <a:r>
              <a:rPr lang="en-US" sz="3600"/>
              <a:t>Comparison between West and East Coast</a:t>
            </a:r>
            <a:endParaRPr sz="3600"/>
          </a:p>
        </p:txBody>
      </p:sp>
      <p:sp>
        <p:nvSpPr>
          <p:cNvPr id="194" name="Google Shape;194;g5ab0f4df4d_0_34"/>
          <p:cNvSpPr/>
          <p:nvPr/>
        </p:nvSpPr>
        <p:spPr>
          <a:xfrm>
            <a:off x="1496982" y="1987531"/>
            <a:ext cx="753484" cy="649654"/>
          </a:xfrm>
          <a:prstGeom prst="rect">
            <a:avLst/>
          </a:prstGeom>
        </p:spPr>
        <p:txBody>
          <a:bodyPr>
            <a:prstTxWarp prst="textPlain"/>
          </a:bodyPr>
          <a:lstStyle/>
          <a:p>
            <a:pPr lvl="0" algn="l"/>
            <a:r>
              <a:rPr b="0" i="0">
                <a:ln>
                  <a:noFill/>
                </a:ln>
                <a:solidFill>
                  <a:schemeClr val="accent1"/>
                </a:solidFill>
                <a:latin typeface="Impact"/>
              </a:rPr>
              <a:t>/03</a:t>
            </a:r>
          </a:p>
        </p:txBody>
      </p:sp>
      <p:sp>
        <p:nvSpPr>
          <p:cNvPr id="195" name="Google Shape;195;g5ab0f4df4d_0_34"/>
          <p:cNvSpPr/>
          <p:nvPr/>
        </p:nvSpPr>
        <p:spPr>
          <a:xfrm>
            <a:off x="1208672" y="1550182"/>
            <a:ext cx="1326994" cy="1521985"/>
          </a:xfrm>
          <a:custGeom>
            <a:rect b="b" l="l" r="r" t="t"/>
            <a:pathLst>
              <a:path extrusionOk="0" h="1725" w="1504">
                <a:moveTo>
                  <a:pt x="1504" y="1288"/>
                </a:moveTo>
                <a:lnTo>
                  <a:pt x="758" y="1725"/>
                </a:lnTo>
                <a:lnTo>
                  <a:pt x="6" y="1299"/>
                </a:lnTo>
                <a:lnTo>
                  <a:pt x="0" y="436"/>
                </a:lnTo>
                <a:lnTo>
                  <a:pt x="746" y="0"/>
                </a:lnTo>
                <a:lnTo>
                  <a:pt x="1500" y="426"/>
                </a:lnTo>
                <a:lnTo>
                  <a:pt x="1504" y="1288"/>
                </a:lnTo>
                <a:close/>
                <a:moveTo>
                  <a:pt x="758" y="1548"/>
                </a:moveTo>
                <a:lnTo>
                  <a:pt x="1350" y="1201"/>
                </a:lnTo>
                <a:lnTo>
                  <a:pt x="1344" y="517"/>
                </a:lnTo>
                <a:lnTo>
                  <a:pt x="748" y="179"/>
                </a:lnTo>
                <a:lnTo>
                  <a:pt x="156" y="526"/>
                </a:lnTo>
                <a:lnTo>
                  <a:pt x="160" y="1209"/>
                </a:lnTo>
                <a:lnTo>
                  <a:pt x="758" y="1548"/>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g5af79b7ce2_1_0"/>
          <p:cNvSpPr txBox="1"/>
          <p:nvPr>
            <p:ph type="title"/>
          </p:nvPr>
        </p:nvSpPr>
        <p:spPr>
          <a:xfrm>
            <a:off x="669924" y="1"/>
            <a:ext cx="10850700" cy="1028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SzPts val="2800"/>
              <a:buNone/>
            </a:pPr>
            <a:r>
              <a:rPr lang="en-US"/>
              <a:t>Average Temperature Comparison -- Year wise </a:t>
            </a:r>
            <a:endParaRPr/>
          </a:p>
        </p:txBody>
      </p:sp>
      <p:sp>
        <p:nvSpPr>
          <p:cNvPr id="202" name="Google Shape;202;g5af79b7ce2_1_0"/>
          <p:cNvSpPr txBox="1"/>
          <p:nvPr>
            <p:ph idx="12" type="sldNum"/>
          </p:nvPr>
        </p:nvSpPr>
        <p:spPr>
          <a:xfrm>
            <a:off x="8610599" y="6240463"/>
            <a:ext cx="2910000" cy="206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203" name="Google Shape;203;g5af79b7ce2_1_0"/>
          <p:cNvSpPr txBox="1"/>
          <p:nvPr/>
        </p:nvSpPr>
        <p:spPr>
          <a:xfrm>
            <a:off x="669925" y="1139663"/>
            <a:ext cx="1917600" cy="5151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 </a:t>
            </a:r>
            <a:endParaRPr b="1" i="0" sz="2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p:txBody>
      </p:sp>
      <p:pic>
        <p:nvPicPr>
          <p:cNvPr id="204" name="Google Shape;204;g5af79b7ce2_1_0"/>
          <p:cNvPicPr preferRelativeResize="0"/>
          <p:nvPr/>
        </p:nvPicPr>
        <p:blipFill rotWithShape="1">
          <a:blip r:embed="rId3">
            <a:alphaModFix/>
          </a:blip>
          <a:srcRect b="0" l="0" r="0" t="0"/>
          <a:stretch/>
        </p:blipFill>
        <p:spPr>
          <a:xfrm>
            <a:off x="5994075" y="3265975"/>
            <a:ext cx="5974026" cy="3180899"/>
          </a:xfrm>
          <a:prstGeom prst="rect">
            <a:avLst/>
          </a:prstGeom>
          <a:noFill/>
          <a:ln>
            <a:noFill/>
          </a:ln>
        </p:spPr>
      </p:pic>
      <p:pic>
        <p:nvPicPr>
          <p:cNvPr id="205" name="Google Shape;205;g5af79b7ce2_1_0"/>
          <p:cNvPicPr preferRelativeResize="0"/>
          <p:nvPr/>
        </p:nvPicPr>
        <p:blipFill rotWithShape="1">
          <a:blip r:embed="rId4">
            <a:alphaModFix/>
          </a:blip>
          <a:srcRect b="0" l="0" r="0" t="0"/>
          <a:stretch/>
        </p:blipFill>
        <p:spPr>
          <a:xfrm>
            <a:off x="186025" y="1028700"/>
            <a:ext cx="5881998" cy="3066300"/>
          </a:xfrm>
          <a:prstGeom prst="rect">
            <a:avLst/>
          </a:prstGeom>
          <a:noFill/>
          <a:ln>
            <a:noFill/>
          </a:ln>
        </p:spPr>
      </p:pic>
      <p:cxnSp>
        <p:nvCxnSpPr>
          <p:cNvPr id="206" name="Google Shape;206;g5af79b7ce2_1_0"/>
          <p:cNvCxnSpPr/>
          <p:nvPr/>
        </p:nvCxnSpPr>
        <p:spPr>
          <a:xfrm>
            <a:off x="653150" y="3816800"/>
            <a:ext cx="5725200" cy="2173800"/>
          </a:xfrm>
          <a:prstGeom prst="straightConnector1">
            <a:avLst/>
          </a:prstGeom>
          <a:noFill/>
          <a:ln cap="flat" cmpd="sng" w="9525">
            <a:solidFill>
              <a:schemeClr val="dk2"/>
            </a:solidFill>
            <a:prstDash val="solid"/>
            <a:round/>
            <a:headEnd len="sm" w="sm" type="none"/>
            <a:tailEnd len="sm" w="sm" type="none"/>
          </a:ln>
        </p:spPr>
      </p:cxnSp>
      <p:cxnSp>
        <p:nvCxnSpPr>
          <p:cNvPr id="207" name="Google Shape;207;g5af79b7ce2_1_0"/>
          <p:cNvCxnSpPr/>
          <p:nvPr/>
        </p:nvCxnSpPr>
        <p:spPr>
          <a:xfrm>
            <a:off x="642950" y="3122850"/>
            <a:ext cx="5725200" cy="18471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
          <p:cNvSpPr txBox="1"/>
          <p:nvPr>
            <p:ph type="title"/>
          </p:nvPr>
        </p:nvSpPr>
        <p:spPr>
          <a:xfrm>
            <a:off x="669924" y="1"/>
            <a:ext cx="10850700" cy="1028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2800"/>
              <a:buFont typeface="Arial"/>
              <a:buNone/>
            </a:pPr>
            <a:r>
              <a:rPr lang="en-US"/>
              <a:t>Average Temperature Correlation</a:t>
            </a:r>
            <a:endParaRPr/>
          </a:p>
        </p:txBody>
      </p:sp>
      <p:sp>
        <p:nvSpPr>
          <p:cNvPr id="214" name="Google Shape;214;p3"/>
          <p:cNvSpPr txBox="1"/>
          <p:nvPr>
            <p:ph idx="12" type="sldNum"/>
          </p:nvPr>
        </p:nvSpPr>
        <p:spPr>
          <a:xfrm>
            <a:off x="8610599" y="6469063"/>
            <a:ext cx="2910000" cy="206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pic>
        <p:nvPicPr>
          <p:cNvPr id="215" name="Google Shape;215;p3"/>
          <p:cNvPicPr preferRelativeResize="0"/>
          <p:nvPr/>
        </p:nvPicPr>
        <p:blipFill rotWithShape="1">
          <a:blip r:embed="rId3">
            <a:alphaModFix/>
          </a:blip>
          <a:srcRect b="27748" l="16112" r="18832" t="28108"/>
          <a:stretch/>
        </p:blipFill>
        <p:spPr>
          <a:xfrm>
            <a:off x="2692067" y="1092853"/>
            <a:ext cx="6357340" cy="5582610"/>
          </a:xfrm>
          <a:prstGeom prst="rect">
            <a:avLst/>
          </a:prstGeom>
          <a:noFill/>
          <a:ln>
            <a:noFill/>
          </a:ln>
        </p:spPr>
      </p:pic>
      <p:sp>
        <p:nvSpPr>
          <p:cNvPr id="216" name="Google Shape;216;p3"/>
          <p:cNvSpPr/>
          <p:nvPr/>
        </p:nvSpPr>
        <p:spPr>
          <a:xfrm>
            <a:off x="2338392" y="4317068"/>
            <a:ext cx="828675" cy="1872444"/>
          </a:xfrm>
          <a:prstGeom prst="leftBrace">
            <a:avLst>
              <a:gd fmla="val 8333" name="adj1"/>
              <a:gd fmla="val 50000" name="adj2"/>
            </a:avLst>
          </a:prstGeom>
          <a:noFill/>
          <a:ln cap="flat" cmpd="sng" w="9525">
            <a:solidFill>
              <a:srgbClr val="0D9E7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17" name="Google Shape;217;p3"/>
          <p:cNvSpPr txBox="1"/>
          <p:nvPr/>
        </p:nvSpPr>
        <p:spPr>
          <a:xfrm>
            <a:off x="-4758" y="2705070"/>
            <a:ext cx="234315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West Coast Cities</a:t>
            </a:r>
            <a:endParaRPr/>
          </a:p>
        </p:txBody>
      </p:sp>
      <p:sp>
        <p:nvSpPr>
          <p:cNvPr id="218" name="Google Shape;218;p3"/>
          <p:cNvSpPr/>
          <p:nvPr/>
        </p:nvSpPr>
        <p:spPr>
          <a:xfrm>
            <a:off x="2338392" y="1643063"/>
            <a:ext cx="828675" cy="2524125"/>
          </a:xfrm>
          <a:prstGeom prst="leftBrace">
            <a:avLst>
              <a:gd fmla="val 8333" name="adj1"/>
              <a:gd fmla="val 50000" name="adj2"/>
            </a:avLst>
          </a:prstGeom>
          <a:noFill/>
          <a:ln cap="flat" cmpd="sng" w="9525">
            <a:solidFill>
              <a:srgbClr val="0D9E7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19" name="Google Shape;219;p3"/>
          <p:cNvSpPr txBox="1"/>
          <p:nvPr/>
        </p:nvSpPr>
        <p:spPr>
          <a:xfrm>
            <a:off x="-4758" y="5053235"/>
            <a:ext cx="234315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East Coast Cities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g5af79b7ce2_1_48"/>
          <p:cNvSpPr txBox="1"/>
          <p:nvPr>
            <p:ph type="title"/>
          </p:nvPr>
        </p:nvSpPr>
        <p:spPr>
          <a:xfrm>
            <a:off x="669924" y="1"/>
            <a:ext cx="10850700" cy="1028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SzPts val="2800"/>
              <a:buNone/>
            </a:pPr>
            <a:r>
              <a:rPr lang="en-US"/>
              <a:t>Average Precipitation Comparison -- Year wise (West Coast) </a:t>
            </a:r>
            <a:endParaRPr/>
          </a:p>
        </p:txBody>
      </p:sp>
      <p:sp>
        <p:nvSpPr>
          <p:cNvPr id="226" name="Google Shape;226;g5af79b7ce2_1_48"/>
          <p:cNvSpPr txBox="1"/>
          <p:nvPr>
            <p:ph idx="12" type="sldNum"/>
          </p:nvPr>
        </p:nvSpPr>
        <p:spPr>
          <a:xfrm>
            <a:off x="8610599" y="6240463"/>
            <a:ext cx="2910000" cy="206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227" name="Google Shape;227;g5af79b7ce2_1_48"/>
          <p:cNvSpPr txBox="1"/>
          <p:nvPr/>
        </p:nvSpPr>
        <p:spPr>
          <a:xfrm>
            <a:off x="669925" y="1139663"/>
            <a:ext cx="1917600" cy="5151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 </a:t>
            </a:r>
            <a:endParaRPr b="1" i="0" sz="2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p:txBody>
      </p:sp>
      <p:cxnSp>
        <p:nvCxnSpPr>
          <p:cNvPr id="228" name="Google Shape;228;g5af79b7ce2_1_48"/>
          <p:cNvCxnSpPr>
            <a:stCxn id="229" idx="3"/>
          </p:cNvCxnSpPr>
          <p:nvPr/>
        </p:nvCxnSpPr>
        <p:spPr>
          <a:xfrm flipH="1">
            <a:off x="8592949" y="3026637"/>
            <a:ext cx="3330300" cy="2025000"/>
          </a:xfrm>
          <a:prstGeom prst="straightConnector1">
            <a:avLst/>
          </a:prstGeom>
          <a:noFill/>
          <a:ln cap="flat" cmpd="sng" w="9525">
            <a:solidFill>
              <a:schemeClr val="dk2"/>
            </a:solidFill>
            <a:prstDash val="dot"/>
            <a:round/>
            <a:headEnd len="sm" w="sm" type="none"/>
            <a:tailEnd len="sm" w="sm" type="none"/>
          </a:ln>
        </p:spPr>
      </p:cxnSp>
      <p:pic>
        <p:nvPicPr>
          <p:cNvPr id="230" name="Google Shape;230;g5af79b7ce2_1_48"/>
          <p:cNvPicPr preferRelativeResize="0"/>
          <p:nvPr/>
        </p:nvPicPr>
        <p:blipFill rotWithShape="1">
          <a:blip r:embed="rId3">
            <a:alphaModFix/>
          </a:blip>
          <a:srcRect b="0" l="0" r="0" t="0"/>
          <a:stretch/>
        </p:blipFill>
        <p:spPr>
          <a:xfrm>
            <a:off x="111575" y="1130300"/>
            <a:ext cx="9224869" cy="5006975"/>
          </a:xfrm>
          <a:prstGeom prst="rect">
            <a:avLst/>
          </a:prstGeom>
          <a:noFill/>
          <a:ln>
            <a:noFill/>
          </a:ln>
        </p:spPr>
      </p:pic>
      <p:pic>
        <p:nvPicPr>
          <p:cNvPr id="229" name="Google Shape;229;g5af79b7ce2_1_48"/>
          <p:cNvPicPr preferRelativeResize="0"/>
          <p:nvPr/>
        </p:nvPicPr>
        <p:blipFill rotWithShape="1">
          <a:blip r:embed="rId4">
            <a:alphaModFix/>
          </a:blip>
          <a:srcRect b="0" l="0" r="0" t="0"/>
          <a:stretch/>
        </p:blipFill>
        <p:spPr>
          <a:xfrm>
            <a:off x="5857850" y="1471075"/>
            <a:ext cx="6065399" cy="3111124"/>
          </a:xfrm>
          <a:prstGeom prst="rect">
            <a:avLst/>
          </a:prstGeom>
          <a:noFill/>
          <a:ln>
            <a:noFill/>
          </a:ln>
        </p:spPr>
      </p:pic>
      <p:cxnSp>
        <p:nvCxnSpPr>
          <p:cNvPr id="231" name="Google Shape;231;g5af79b7ce2_1_48"/>
          <p:cNvCxnSpPr/>
          <p:nvPr/>
        </p:nvCxnSpPr>
        <p:spPr>
          <a:xfrm flipH="1">
            <a:off x="2471738" y="4286250"/>
            <a:ext cx="4212012" cy="1305463"/>
          </a:xfrm>
          <a:prstGeom prst="straightConnector1">
            <a:avLst/>
          </a:prstGeom>
          <a:noFill/>
          <a:ln cap="flat" cmpd="sng" w="9525">
            <a:solidFill>
              <a:schemeClr val="dk2"/>
            </a:solidFill>
            <a:prstDash val="solid"/>
            <a:round/>
            <a:headEnd len="sm" w="sm" type="none"/>
            <a:tailEnd len="sm" w="sm" type="none"/>
          </a:ln>
        </p:spPr>
      </p:cxnSp>
      <p:cxnSp>
        <p:nvCxnSpPr>
          <p:cNvPr id="232" name="Google Shape;232;g5af79b7ce2_1_48"/>
          <p:cNvCxnSpPr/>
          <p:nvPr/>
        </p:nvCxnSpPr>
        <p:spPr>
          <a:xfrm flipH="1">
            <a:off x="8033300" y="4286250"/>
            <a:ext cx="3096663" cy="1324994"/>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g5af79b7ce2_1_60"/>
          <p:cNvSpPr txBox="1"/>
          <p:nvPr>
            <p:ph type="title"/>
          </p:nvPr>
        </p:nvSpPr>
        <p:spPr>
          <a:xfrm>
            <a:off x="669924" y="1"/>
            <a:ext cx="10850700" cy="1028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2800"/>
              <a:buFont typeface="Arial"/>
              <a:buNone/>
            </a:pPr>
            <a:r>
              <a:rPr lang="en-US"/>
              <a:t>Average Precipitation Comparison -- Year wise (East Coast)</a:t>
            </a:r>
            <a:endParaRPr/>
          </a:p>
        </p:txBody>
      </p:sp>
      <p:sp>
        <p:nvSpPr>
          <p:cNvPr id="239" name="Google Shape;239;g5af79b7ce2_1_60"/>
          <p:cNvSpPr txBox="1"/>
          <p:nvPr>
            <p:ph idx="12" type="sldNum"/>
          </p:nvPr>
        </p:nvSpPr>
        <p:spPr>
          <a:xfrm>
            <a:off x="8610599" y="6469063"/>
            <a:ext cx="2910000" cy="206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pic>
        <p:nvPicPr>
          <p:cNvPr id="240" name="Google Shape;240;g5af79b7ce2_1_60"/>
          <p:cNvPicPr preferRelativeResize="0"/>
          <p:nvPr/>
        </p:nvPicPr>
        <p:blipFill rotWithShape="1">
          <a:blip r:embed="rId3">
            <a:alphaModFix/>
          </a:blip>
          <a:srcRect b="0" l="0" r="0" t="0"/>
          <a:stretch/>
        </p:blipFill>
        <p:spPr>
          <a:xfrm>
            <a:off x="0" y="1171125"/>
            <a:ext cx="9454574" cy="4908749"/>
          </a:xfrm>
          <a:prstGeom prst="rect">
            <a:avLst/>
          </a:prstGeom>
          <a:noFill/>
          <a:ln>
            <a:noFill/>
          </a:ln>
        </p:spPr>
      </p:pic>
      <p:pic>
        <p:nvPicPr>
          <p:cNvPr id="241" name="Google Shape;241;g5af79b7ce2_1_60"/>
          <p:cNvPicPr preferRelativeResize="0"/>
          <p:nvPr/>
        </p:nvPicPr>
        <p:blipFill rotWithShape="1">
          <a:blip r:embed="rId4">
            <a:alphaModFix/>
          </a:blip>
          <a:srcRect b="0" l="0" r="0" t="9057"/>
          <a:stretch/>
        </p:blipFill>
        <p:spPr>
          <a:xfrm>
            <a:off x="5960300" y="1436475"/>
            <a:ext cx="6020801" cy="2461974"/>
          </a:xfrm>
          <a:prstGeom prst="rect">
            <a:avLst/>
          </a:prstGeom>
          <a:noFill/>
          <a:ln>
            <a:noFill/>
          </a:ln>
        </p:spPr>
      </p:pic>
      <p:cxnSp>
        <p:nvCxnSpPr>
          <p:cNvPr id="242" name="Google Shape;242;g5af79b7ce2_1_60"/>
          <p:cNvCxnSpPr/>
          <p:nvPr/>
        </p:nvCxnSpPr>
        <p:spPr>
          <a:xfrm flipH="1" rot="10800000">
            <a:off x="3943350" y="3643314"/>
            <a:ext cx="3429000" cy="1928811"/>
          </a:xfrm>
          <a:prstGeom prst="straightConnector1">
            <a:avLst/>
          </a:prstGeom>
          <a:noFill/>
          <a:ln cap="flat" cmpd="sng" w="9525">
            <a:solidFill>
              <a:schemeClr val="dk2"/>
            </a:solidFill>
            <a:prstDash val="solid"/>
            <a:round/>
            <a:headEnd len="sm" w="sm" type="none"/>
            <a:tailEnd len="sm" w="sm" type="none"/>
          </a:ln>
        </p:spPr>
      </p:cxnSp>
      <p:cxnSp>
        <p:nvCxnSpPr>
          <p:cNvPr id="243" name="Google Shape;243;g5af79b7ce2_1_60"/>
          <p:cNvCxnSpPr/>
          <p:nvPr/>
        </p:nvCxnSpPr>
        <p:spPr>
          <a:xfrm flipH="1">
            <a:off x="8129589" y="3643314"/>
            <a:ext cx="2800349" cy="1972121"/>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6"/>
          <p:cNvSpPr txBox="1"/>
          <p:nvPr>
            <p:ph type="title"/>
          </p:nvPr>
        </p:nvSpPr>
        <p:spPr>
          <a:xfrm>
            <a:off x="669924" y="1"/>
            <a:ext cx="10850700" cy="1028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SzPts val="2800"/>
              <a:buNone/>
            </a:pPr>
            <a:r>
              <a:rPr lang="en-US"/>
              <a:t>Average Precipitation Correlation</a:t>
            </a:r>
            <a:endParaRPr/>
          </a:p>
        </p:txBody>
      </p:sp>
      <p:sp>
        <p:nvSpPr>
          <p:cNvPr id="250" name="Google Shape;250;p6"/>
          <p:cNvSpPr txBox="1"/>
          <p:nvPr>
            <p:ph idx="12" type="sldNum"/>
          </p:nvPr>
        </p:nvSpPr>
        <p:spPr>
          <a:xfrm>
            <a:off x="8610599" y="6469063"/>
            <a:ext cx="2910000" cy="206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
        <p:nvSpPr>
          <p:cNvPr id="251" name="Google Shape;251;p6"/>
          <p:cNvSpPr txBox="1"/>
          <p:nvPr/>
        </p:nvSpPr>
        <p:spPr>
          <a:xfrm>
            <a:off x="828675" y="5432241"/>
            <a:ext cx="1514475"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Arid Lands</a:t>
            </a:r>
            <a:endParaRPr/>
          </a:p>
        </p:txBody>
      </p:sp>
      <p:pic>
        <p:nvPicPr>
          <p:cNvPr descr="A screenshot of a cell phone&#10;&#10;Description automatically generated" id="252" name="Google Shape;252;p6"/>
          <p:cNvPicPr preferRelativeResize="0"/>
          <p:nvPr/>
        </p:nvPicPr>
        <p:blipFill rotWithShape="1">
          <a:blip r:embed="rId3">
            <a:alphaModFix/>
          </a:blip>
          <a:srcRect b="0" l="0" r="0" t="0"/>
          <a:stretch/>
        </p:blipFill>
        <p:spPr>
          <a:xfrm>
            <a:off x="3072675" y="1201170"/>
            <a:ext cx="6045198" cy="5371093"/>
          </a:xfrm>
          <a:prstGeom prst="rect">
            <a:avLst/>
          </a:prstGeom>
          <a:noFill/>
          <a:ln>
            <a:noFill/>
          </a:ln>
        </p:spPr>
      </p:pic>
      <p:sp>
        <p:nvSpPr>
          <p:cNvPr id="253" name="Google Shape;253;p6"/>
          <p:cNvSpPr/>
          <p:nvPr/>
        </p:nvSpPr>
        <p:spPr>
          <a:xfrm>
            <a:off x="2338392" y="5117946"/>
            <a:ext cx="828675" cy="1028701"/>
          </a:xfrm>
          <a:prstGeom prst="leftBrace">
            <a:avLst>
              <a:gd fmla="val 8333" name="adj1"/>
              <a:gd fmla="val 50000" name="adj2"/>
            </a:avLst>
          </a:prstGeom>
          <a:noFill/>
          <a:ln cap="flat" cmpd="sng" w="9525">
            <a:solidFill>
              <a:srgbClr val="0D9E7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g5ad697d432_6_7"/>
          <p:cNvSpPr txBox="1"/>
          <p:nvPr>
            <p:ph type="title"/>
          </p:nvPr>
        </p:nvSpPr>
        <p:spPr>
          <a:xfrm>
            <a:off x="669924" y="1"/>
            <a:ext cx="10850700" cy="1028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SzPts val="2800"/>
              <a:buNone/>
            </a:pPr>
            <a:r>
              <a:rPr lang="en-US"/>
              <a:t>Conclusions</a:t>
            </a:r>
            <a:endParaRPr/>
          </a:p>
        </p:txBody>
      </p:sp>
      <p:sp>
        <p:nvSpPr>
          <p:cNvPr id="260" name="Google Shape;260;g5ad697d432_6_7"/>
          <p:cNvSpPr txBox="1"/>
          <p:nvPr>
            <p:ph idx="12" type="sldNum"/>
          </p:nvPr>
        </p:nvSpPr>
        <p:spPr>
          <a:xfrm>
            <a:off x="8610599" y="6240463"/>
            <a:ext cx="2910000" cy="206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261" name="Google Shape;261;g5ad697d432_6_7"/>
          <p:cNvSpPr txBox="1"/>
          <p:nvPr/>
        </p:nvSpPr>
        <p:spPr>
          <a:xfrm>
            <a:off x="669924" y="1900025"/>
            <a:ext cx="10850700" cy="20511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The average temperature of the cities shows good correlation with respect to their longitude.</a:t>
            </a:r>
            <a:endParaRPr/>
          </a:p>
          <a:p>
            <a:pPr indent="-228600" lvl="0" marL="457200" marR="0" rtl="0" algn="l">
              <a:lnSpc>
                <a:spcPct val="100000"/>
              </a:lnSpc>
              <a:spcBef>
                <a:spcPts val="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a:p>
            <a:pPr indent="-381000" lvl="0" marL="457200"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The average precipitation for the coastal cities on both coasts looks correlated, LA and SD being exception because of very less annual rainfall.</a:t>
            </a:r>
            <a:endParaRPr/>
          </a:p>
          <a:p>
            <a:pPr indent="-228600" lvl="0" marL="457200" marR="0" rtl="0" algn="l">
              <a:lnSpc>
                <a:spcPct val="100000"/>
              </a:lnSpc>
              <a:spcBef>
                <a:spcPts val="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grpSp>
        <p:nvGrpSpPr>
          <p:cNvPr id="93" name="Google Shape;93;p2"/>
          <p:cNvGrpSpPr/>
          <p:nvPr/>
        </p:nvGrpSpPr>
        <p:grpSpPr>
          <a:xfrm>
            <a:off x="757282" y="1700808"/>
            <a:ext cx="10763204" cy="4083608"/>
            <a:chOff x="757282" y="1700808"/>
            <a:chExt cx="10763204" cy="4083608"/>
          </a:xfrm>
        </p:grpSpPr>
        <p:grpSp>
          <p:nvGrpSpPr>
            <p:cNvPr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id="94" name="Google Shape;94;p2" title="iSlide™ 版权声明  COPYRIGHT NOTICE"/>
            <p:cNvGrpSpPr/>
            <p:nvPr/>
          </p:nvGrpSpPr>
          <p:grpSpPr>
            <a:xfrm>
              <a:off x="757282" y="1700808"/>
              <a:ext cx="10763204" cy="4083608"/>
              <a:chOff x="1175743" y="1700808"/>
              <a:chExt cx="10344745" cy="4083608"/>
            </a:xfrm>
          </p:grpSpPr>
          <p:sp>
            <p:nvSpPr>
              <p:cNvPr id="95" name="Google Shape;95;p2"/>
              <p:cNvSpPr txBox="1"/>
              <p:nvPr/>
            </p:nvSpPr>
            <p:spPr>
              <a:xfrm>
                <a:off x="3822192" y="1780800"/>
                <a:ext cx="7698295" cy="4003616"/>
              </a:xfrm>
              <a:prstGeom prst="rect">
                <a:avLst/>
              </a:prstGeom>
              <a:noFill/>
              <a:ln>
                <a:noFill/>
              </a:ln>
            </p:spPr>
            <p:txBody>
              <a:bodyPr anchorCtr="0" anchor="t" bIns="45700" lIns="91425" spcFirstLastPara="1" rIns="91425" wrap="square" tIns="0">
                <a:noAutofit/>
              </a:bodyPr>
              <a:lstStyle/>
              <a:p>
                <a:pPr indent="-342900" lvl="0" marL="342900" marR="0" rtl="0" algn="l">
                  <a:lnSpc>
                    <a:spcPct val="150000"/>
                  </a:lnSpc>
                  <a:spcBef>
                    <a:spcPts val="0"/>
                  </a:spcBef>
                  <a:spcAft>
                    <a:spcPts val="0"/>
                  </a:spcAft>
                  <a:buClr>
                    <a:schemeClr val="dk1"/>
                  </a:buClr>
                  <a:buSzPts val="2400"/>
                  <a:buFont typeface="Arial"/>
                  <a:buAutoNum type="arabicPeriod"/>
                </a:pPr>
                <a:r>
                  <a:rPr b="1" i="0" lang="en-US" sz="2400" u="none" cap="none" strike="noStrike">
                    <a:solidFill>
                      <a:schemeClr val="dk1"/>
                    </a:solidFill>
                    <a:latin typeface="Arial"/>
                    <a:ea typeface="Arial"/>
                    <a:cs typeface="Arial"/>
                    <a:sym typeface="Arial"/>
                  </a:rPr>
                  <a:t>Introduction</a:t>
                </a:r>
                <a:endParaRPr b="1" i="0" sz="2400" u="none" cap="none" strike="noStrike">
                  <a:solidFill>
                    <a:schemeClr val="dk1"/>
                  </a:solidFill>
                  <a:latin typeface="Arial"/>
                  <a:ea typeface="Arial"/>
                  <a:cs typeface="Arial"/>
                  <a:sym typeface="Arial"/>
                </a:endParaRPr>
              </a:p>
              <a:p>
                <a:pPr indent="-342900" lvl="0" marL="342900" marR="0" rtl="0" algn="l">
                  <a:lnSpc>
                    <a:spcPct val="150000"/>
                  </a:lnSpc>
                  <a:spcBef>
                    <a:spcPts val="0"/>
                  </a:spcBef>
                  <a:spcAft>
                    <a:spcPts val="0"/>
                  </a:spcAft>
                  <a:buClr>
                    <a:schemeClr val="dk1"/>
                  </a:buClr>
                  <a:buSzPts val="2400"/>
                  <a:buFont typeface="Arial"/>
                  <a:buAutoNum type="arabicPeriod"/>
                </a:pPr>
                <a:r>
                  <a:rPr b="1" i="0" lang="en-US" sz="2400" u="none" cap="none" strike="noStrike">
                    <a:solidFill>
                      <a:schemeClr val="dk1"/>
                    </a:solidFill>
                    <a:latin typeface="Arial"/>
                    <a:ea typeface="Arial"/>
                    <a:cs typeface="Arial"/>
                    <a:sym typeface="Arial"/>
                  </a:rPr>
                  <a:t>Data Collection and Preprocessing</a:t>
                </a:r>
                <a:endParaRPr b="1" i="0" sz="2400" u="none" cap="none" strike="noStrike">
                  <a:solidFill>
                    <a:schemeClr val="dk1"/>
                  </a:solidFill>
                  <a:latin typeface="Arial"/>
                  <a:ea typeface="Arial"/>
                  <a:cs typeface="Arial"/>
                  <a:sym typeface="Arial"/>
                </a:endParaRPr>
              </a:p>
              <a:p>
                <a:pPr indent="-342900" lvl="0" marL="342900" marR="0" rtl="0" algn="l">
                  <a:lnSpc>
                    <a:spcPct val="150000"/>
                  </a:lnSpc>
                  <a:spcBef>
                    <a:spcPts val="0"/>
                  </a:spcBef>
                  <a:spcAft>
                    <a:spcPts val="0"/>
                  </a:spcAft>
                  <a:buClr>
                    <a:schemeClr val="dk1"/>
                  </a:buClr>
                  <a:buSzPts val="2400"/>
                  <a:buFont typeface="Arial"/>
                  <a:buAutoNum type="arabicPeriod"/>
                </a:pPr>
                <a:r>
                  <a:rPr b="1" i="0" lang="en-US" sz="2400" u="none" cap="none" strike="noStrike">
                    <a:solidFill>
                      <a:schemeClr val="dk1"/>
                    </a:solidFill>
                    <a:latin typeface="Arial"/>
                    <a:ea typeface="Arial"/>
                    <a:cs typeface="Arial"/>
                    <a:sym typeface="Arial"/>
                  </a:rPr>
                  <a:t>Comparison between West and East Coast</a:t>
                </a:r>
                <a:endParaRPr b="1" i="0" sz="2400" u="none" cap="none" strike="noStrike">
                  <a:solidFill>
                    <a:schemeClr val="dk1"/>
                  </a:solidFill>
                  <a:latin typeface="Arial"/>
                  <a:ea typeface="Arial"/>
                  <a:cs typeface="Arial"/>
                  <a:sym typeface="Arial"/>
                </a:endParaRPr>
              </a:p>
              <a:p>
                <a:pPr indent="-342900" lvl="0" marL="342900" marR="0" rtl="0" algn="l">
                  <a:lnSpc>
                    <a:spcPct val="150000"/>
                  </a:lnSpc>
                  <a:spcBef>
                    <a:spcPts val="0"/>
                  </a:spcBef>
                  <a:spcAft>
                    <a:spcPts val="0"/>
                  </a:spcAft>
                  <a:buClr>
                    <a:schemeClr val="dk1"/>
                  </a:buClr>
                  <a:buSzPts val="2400"/>
                  <a:buFont typeface="Arial"/>
                  <a:buAutoNum type="arabicPeriod"/>
                </a:pPr>
                <a:r>
                  <a:rPr b="1" i="0" lang="en-US" sz="2400" u="none" cap="none" strike="noStrike">
                    <a:solidFill>
                      <a:schemeClr val="dk1"/>
                    </a:solidFill>
                    <a:latin typeface="Arial"/>
                    <a:ea typeface="Arial"/>
                    <a:cs typeface="Arial"/>
                    <a:sym typeface="Arial"/>
                  </a:rPr>
                  <a:t>Data Visualization of San Diego</a:t>
                </a:r>
                <a:endParaRPr b="1" i="0" sz="2400" u="none" cap="none" strike="noStrike">
                  <a:solidFill>
                    <a:schemeClr val="dk1"/>
                  </a:solidFill>
                  <a:latin typeface="Arial"/>
                  <a:ea typeface="Arial"/>
                  <a:cs typeface="Arial"/>
                  <a:sym typeface="Arial"/>
                </a:endParaRPr>
              </a:p>
              <a:p>
                <a:pPr indent="-342900" lvl="0" marL="342900" marR="0" rtl="0" algn="l">
                  <a:lnSpc>
                    <a:spcPct val="150000"/>
                  </a:lnSpc>
                  <a:spcBef>
                    <a:spcPts val="0"/>
                  </a:spcBef>
                  <a:spcAft>
                    <a:spcPts val="0"/>
                  </a:spcAft>
                  <a:buClr>
                    <a:schemeClr val="dk1"/>
                  </a:buClr>
                  <a:buSzPts val="2400"/>
                  <a:buFont typeface="Arial"/>
                  <a:buAutoNum type="arabicPeriod"/>
                </a:pPr>
                <a:r>
                  <a:rPr b="1" i="0" lang="en-US" sz="2400" u="none" cap="none" strike="noStrike">
                    <a:solidFill>
                      <a:schemeClr val="dk1"/>
                    </a:solidFill>
                    <a:latin typeface="Arial"/>
                    <a:ea typeface="Arial"/>
                    <a:cs typeface="Arial"/>
                    <a:sym typeface="Arial"/>
                  </a:rPr>
                  <a:t>Evaluations and Applications</a:t>
                </a:r>
                <a:endParaRPr b="1" i="0" sz="2400" u="none" cap="none" strike="noStrike">
                  <a:solidFill>
                    <a:schemeClr val="dk1"/>
                  </a:solidFill>
                  <a:latin typeface="Arial"/>
                  <a:ea typeface="Arial"/>
                  <a:cs typeface="Arial"/>
                  <a:sym typeface="Arial"/>
                </a:endParaRPr>
              </a:p>
            </p:txBody>
          </p:sp>
          <p:cxnSp>
            <p:nvCxnSpPr>
              <p:cNvPr id="96" name="Google Shape;96;p2"/>
              <p:cNvCxnSpPr/>
              <p:nvPr/>
            </p:nvCxnSpPr>
            <p:spPr>
              <a:xfrm>
                <a:off x="3696888" y="1780800"/>
                <a:ext cx="0" cy="4003616"/>
              </a:xfrm>
              <a:prstGeom prst="straightConnector1">
                <a:avLst/>
              </a:prstGeom>
              <a:solidFill>
                <a:srgbClr val="FFCC00"/>
              </a:solidFill>
              <a:ln cap="flat" cmpd="sng" w="9525">
                <a:solidFill>
                  <a:srgbClr val="BFBFBF"/>
                </a:solidFill>
                <a:prstDash val="solid"/>
                <a:round/>
                <a:headEnd len="sm" w="sm" type="none"/>
                <a:tailEnd len="sm" w="sm" type="none"/>
              </a:ln>
            </p:spPr>
          </p:cxnSp>
          <p:sp>
            <p:nvSpPr>
              <p:cNvPr id="97" name="Google Shape;97;p2"/>
              <p:cNvSpPr txBox="1"/>
              <p:nvPr/>
            </p:nvSpPr>
            <p:spPr>
              <a:xfrm>
                <a:off x="1175743" y="1700808"/>
                <a:ext cx="2521108" cy="5232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1" i="0" lang="en-US" sz="2800" u="none" cap="none" strike="noStrike">
                    <a:solidFill>
                      <a:schemeClr val="accent1"/>
                    </a:solidFill>
                    <a:latin typeface="Arial"/>
                    <a:ea typeface="Arial"/>
                    <a:cs typeface="Arial"/>
                    <a:sym typeface="Arial"/>
                  </a:rPr>
                  <a:t>CONTENTS</a:t>
                </a:r>
                <a:endParaRPr b="0" i="0" sz="1400" u="none" cap="none" strike="noStrike">
                  <a:solidFill>
                    <a:srgbClr val="000000"/>
                  </a:solidFill>
                  <a:latin typeface="Arial"/>
                  <a:ea typeface="Arial"/>
                  <a:cs typeface="Arial"/>
                  <a:sym typeface="Arial"/>
                </a:endParaRPr>
              </a:p>
            </p:txBody>
          </p:sp>
        </p:grpSp>
        <p:sp>
          <p:nvSpPr>
            <p:cNvPr id="98" name="Google Shape;98;p2"/>
            <p:cNvSpPr/>
            <p:nvPr/>
          </p:nvSpPr>
          <p:spPr>
            <a:xfrm>
              <a:off x="2379533" y="4867348"/>
              <a:ext cx="870506" cy="915667"/>
            </a:xfrm>
            <a:custGeom>
              <a:rect b="b" l="l" r="r" t="t"/>
              <a:pathLst>
                <a:path extrusionOk="0" h="5401" w="5127">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rgbClr val="D8D8D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g5ab0f4df4d_0_40"/>
          <p:cNvSpPr txBox="1"/>
          <p:nvPr>
            <p:ph type="title"/>
          </p:nvPr>
        </p:nvSpPr>
        <p:spPr>
          <a:xfrm>
            <a:off x="2618700" y="1842850"/>
            <a:ext cx="9573300" cy="987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Arial"/>
              <a:buNone/>
            </a:pPr>
            <a:r>
              <a:rPr lang="en-US" sz="3600"/>
              <a:t>Data Visualization for San Diego</a:t>
            </a:r>
            <a:endParaRPr sz="3600"/>
          </a:p>
        </p:txBody>
      </p:sp>
      <p:sp>
        <p:nvSpPr>
          <p:cNvPr id="267" name="Google Shape;267;g5ab0f4df4d_0_40"/>
          <p:cNvSpPr/>
          <p:nvPr/>
        </p:nvSpPr>
        <p:spPr>
          <a:xfrm>
            <a:off x="1496982" y="1987531"/>
            <a:ext cx="752953" cy="648075"/>
          </a:xfrm>
          <a:prstGeom prst="rect">
            <a:avLst/>
          </a:prstGeom>
        </p:spPr>
        <p:txBody>
          <a:bodyPr>
            <a:prstTxWarp prst="textPlain"/>
          </a:bodyPr>
          <a:lstStyle/>
          <a:p>
            <a:pPr lvl="0" algn="l"/>
            <a:r>
              <a:rPr b="0" i="0">
                <a:ln>
                  <a:noFill/>
                </a:ln>
                <a:solidFill>
                  <a:schemeClr val="accent1"/>
                </a:solidFill>
                <a:latin typeface="Impact"/>
              </a:rPr>
              <a:t>/04</a:t>
            </a:r>
          </a:p>
        </p:txBody>
      </p:sp>
      <p:sp>
        <p:nvSpPr>
          <p:cNvPr id="268" name="Google Shape;268;g5ab0f4df4d_0_40"/>
          <p:cNvSpPr/>
          <p:nvPr/>
        </p:nvSpPr>
        <p:spPr>
          <a:xfrm>
            <a:off x="1208672" y="1550182"/>
            <a:ext cx="1326994" cy="1521985"/>
          </a:xfrm>
          <a:custGeom>
            <a:rect b="b" l="l" r="r" t="t"/>
            <a:pathLst>
              <a:path extrusionOk="0" h="1725" w="1504">
                <a:moveTo>
                  <a:pt x="1504" y="1288"/>
                </a:moveTo>
                <a:lnTo>
                  <a:pt x="758" y="1725"/>
                </a:lnTo>
                <a:lnTo>
                  <a:pt x="6" y="1299"/>
                </a:lnTo>
                <a:lnTo>
                  <a:pt x="0" y="436"/>
                </a:lnTo>
                <a:lnTo>
                  <a:pt x="746" y="0"/>
                </a:lnTo>
                <a:lnTo>
                  <a:pt x="1500" y="426"/>
                </a:lnTo>
                <a:lnTo>
                  <a:pt x="1504" y="1288"/>
                </a:lnTo>
                <a:close/>
                <a:moveTo>
                  <a:pt x="758" y="1548"/>
                </a:moveTo>
                <a:lnTo>
                  <a:pt x="1350" y="1201"/>
                </a:lnTo>
                <a:lnTo>
                  <a:pt x="1344" y="517"/>
                </a:lnTo>
                <a:lnTo>
                  <a:pt x="748" y="179"/>
                </a:lnTo>
                <a:lnTo>
                  <a:pt x="156" y="526"/>
                </a:lnTo>
                <a:lnTo>
                  <a:pt x="160" y="1209"/>
                </a:lnTo>
                <a:lnTo>
                  <a:pt x="758" y="1548"/>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g5af75f2f7a_1_0"/>
          <p:cNvSpPr txBox="1"/>
          <p:nvPr>
            <p:ph type="title"/>
          </p:nvPr>
        </p:nvSpPr>
        <p:spPr>
          <a:xfrm>
            <a:off x="669924" y="1"/>
            <a:ext cx="10850700" cy="1028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SzPts val="2800"/>
              <a:buNone/>
            </a:pPr>
            <a:r>
              <a:rPr lang="en-US"/>
              <a:t>Weather of San Diego </a:t>
            </a:r>
            <a:endParaRPr/>
          </a:p>
        </p:txBody>
      </p:sp>
      <p:sp>
        <p:nvSpPr>
          <p:cNvPr id="275" name="Google Shape;275;g5af75f2f7a_1_0"/>
          <p:cNvSpPr txBox="1"/>
          <p:nvPr>
            <p:ph idx="12" type="sldNum"/>
          </p:nvPr>
        </p:nvSpPr>
        <p:spPr>
          <a:xfrm>
            <a:off x="8610599" y="6240463"/>
            <a:ext cx="2910000" cy="206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cxnSp>
        <p:nvCxnSpPr>
          <p:cNvPr id="276" name="Google Shape;276;g5af75f2f7a_1_0"/>
          <p:cNvCxnSpPr/>
          <p:nvPr/>
        </p:nvCxnSpPr>
        <p:spPr>
          <a:xfrm rot="10800000">
            <a:off x="752275" y="1031108"/>
            <a:ext cx="10779000" cy="0"/>
          </a:xfrm>
          <a:prstGeom prst="straightConnector1">
            <a:avLst/>
          </a:prstGeom>
          <a:noFill/>
          <a:ln cap="flat" cmpd="sng" w="9525">
            <a:solidFill>
              <a:schemeClr val="dk2"/>
            </a:solidFill>
            <a:prstDash val="solid"/>
            <a:round/>
            <a:headEnd len="sm" w="sm" type="none"/>
            <a:tailEnd len="sm" w="sm" type="none"/>
          </a:ln>
        </p:spPr>
      </p:cxnSp>
      <p:pic>
        <p:nvPicPr>
          <p:cNvPr id="277" name="Google Shape;277;g5af75f2f7a_1_0"/>
          <p:cNvPicPr preferRelativeResize="0"/>
          <p:nvPr/>
        </p:nvPicPr>
        <p:blipFill rotWithShape="1">
          <a:blip r:embed="rId3">
            <a:alphaModFix/>
          </a:blip>
          <a:srcRect b="0" l="0" r="0" t="0"/>
          <a:stretch/>
        </p:blipFill>
        <p:spPr>
          <a:xfrm>
            <a:off x="1083776" y="1828800"/>
            <a:ext cx="3200400" cy="3200400"/>
          </a:xfrm>
          <a:prstGeom prst="rect">
            <a:avLst/>
          </a:prstGeom>
          <a:noFill/>
          <a:ln>
            <a:noFill/>
          </a:ln>
        </p:spPr>
      </p:pic>
      <p:pic>
        <p:nvPicPr>
          <p:cNvPr id="278" name="Google Shape;278;g5af75f2f7a_1_0"/>
          <p:cNvPicPr preferRelativeResize="0"/>
          <p:nvPr/>
        </p:nvPicPr>
        <p:blipFill rotWithShape="1">
          <a:blip r:embed="rId4">
            <a:alphaModFix/>
          </a:blip>
          <a:srcRect b="0" l="0" r="0" t="0"/>
          <a:stretch/>
        </p:blipFill>
        <p:spPr>
          <a:xfrm>
            <a:off x="4495074" y="1828800"/>
            <a:ext cx="3200400" cy="3200400"/>
          </a:xfrm>
          <a:prstGeom prst="rect">
            <a:avLst/>
          </a:prstGeom>
          <a:noFill/>
          <a:ln>
            <a:noFill/>
          </a:ln>
        </p:spPr>
      </p:pic>
      <p:pic>
        <p:nvPicPr>
          <p:cNvPr id="279" name="Google Shape;279;g5af75f2f7a_1_0"/>
          <p:cNvPicPr preferRelativeResize="0"/>
          <p:nvPr/>
        </p:nvPicPr>
        <p:blipFill rotWithShape="1">
          <a:blip r:embed="rId5">
            <a:alphaModFix/>
          </a:blip>
          <a:srcRect b="0" l="0" r="0" t="0"/>
          <a:stretch/>
        </p:blipFill>
        <p:spPr>
          <a:xfrm>
            <a:off x="7907824" y="1828800"/>
            <a:ext cx="3200400" cy="3200400"/>
          </a:xfrm>
          <a:prstGeom prst="rect">
            <a:avLst/>
          </a:prstGeom>
          <a:noFill/>
          <a:ln>
            <a:noFill/>
          </a:ln>
        </p:spPr>
      </p:pic>
      <p:pic>
        <p:nvPicPr>
          <p:cNvPr id="280" name="Google Shape;280;g5af75f2f7a_1_0"/>
          <p:cNvPicPr preferRelativeResize="0"/>
          <p:nvPr/>
        </p:nvPicPr>
        <p:blipFill rotWithShape="1">
          <a:blip r:embed="rId6">
            <a:alphaModFix/>
          </a:blip>
          <a:srcRect b="0" l="0" r="0" t="0"/>
          <a:stretch/>
        </p:blipFill>
        <p:spPr>
          <a:xfrm>
            <a:off x="9872662" y="4864142"/>
            <a:ext cx="1920411" cy="188915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g5af79b7ce2_1_116"/>
          <p:cNvSpPr txBox="1"/>
          <p:nvPr>
            <p:ph type="title"/>
          </p:nvPr>
        </p:nvSpPr>
        <p:spPr>
          <a:xfrm>
            <a:off x="669924" y="1"/>
            <a:ext cx="10850700" cy="1028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SzPts val="2800"/>
              <a:buNone/>
            </a:pPr>
            <a:r>
              <a:rPr lang="en-US"/>
              <a:t>Average Temperature of San Diego (1990 - 2018)</a:t>
            </a:r>
            <a:endParaRPr/>
          </a:p>
        </p:txBody>
      </p:sp>
      <p:sp>
        <p:nvSpPr>
          <p:cNvPr id="287" name="Google Shape;287;g5af79b7ce2_1_116"/>
          <p:cNvSpPr txBox="1"/>
          <p:nvPr>
            <p:ph idx="12" type="sldNum"/>
          </p:nvPr>
        </p:nvSpPr>
        <p:spPr>
          <a:xfrm>
            <a:off x="8610599" y="6240463"/>
            <a:ext cx="2910000" cy="206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288" name="Google Shape;288;g5af79b7ce2_1_116"/>
          <p:cNvSpPr txBox="1"/>
          <p:nvPr/>
        </p:nvSpPr>
        <p:spPr>
          <a:xfrm>
            <a:off x="669925" y="1139663"/>
            <a:ext cx="1917600" cy="5151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 </a:t>
            </a:r>
            <a:endParaRPr b="1" i="0" sz="2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p:txBody>
      </p:sp>
      <p:cxnSp>
        <p:nvCxnSpPr>
          <p:cNvPr id="289" name="Google Shape;289;g5af79b7ce2_1_116"/>
          <p:cNvCxnSpPr/>
          <p:nvPr/>
        </p:nvCxnSpPr>
        <p:spPr>
          <a:xfrm rot="10800000">
            <a:off x="752275" y="1031108"/>
            <a:ext cx="10779000" cy="0"/>
          </a:xfrm>
          <a:prstGeom prst="straightConnector1">
            <a:avLst/>
          </a:prstGeom>
          <a:noFill/>
          <a:ln cap="flat" cmpd="sng" w="9525">
            <a:solidFill>
              <a:schemeClr val="dk2"/>
            </a:solidFill>
            <a:prstDash val="solid"/>
            <a:round/>
            <a:headEnd len="sm" w="sm" type="none"/>
            <a:tailEnd len="sm" w="sm" type="none"/>
          </a:ln>
        </p:spPr>
      </p:cxnSp>
      <p:pic>
        <p:nvPicPr>
          <p:cNvPr id="290" name="Google Shape;290;g5af79b7ce2_1_116"/>
          <p:cNvPicPr preferRelativeResize="0"/>
          <p:nvPr/>
        </p:nvPicPr>
        <p:blipFill rotWithShape="1">
          <a:blip r:embed="rId3">
            <a:alphaModFix/>
          </a:blip>
          <a:srcRect b="0" l="0" r="0" t="0"/>
          <a:stretch/>
        </p:blipFill>
        <p:spPr>
          <a:xfrm>
            <a:off x="270775" y="1033500"/>
            <a:ext cx="11649000" cy="5824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g5af79b7ce2_1_125"/>
          <p:cNvSpPr txBox="1"/>
          <p:nvPr>
            <p:ph type="title"/>
          </p:nvPr>
        </p:nvSpPr>
        <p:spPr>
          <a:xfrm>
            <a:off x="669924" y="1"/>
            <a:ext cx="10850700" cy="1028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en-US"/>
              <a:t>Average Precipitation in San Diego (1990 - 2018)</a:t>
            </a:r>
            <a:endParaRPr/>
          </a:p>
        </p:txBody>
      </p:sp>
      <p:sp>
        <p:nvSpPr>
          <p:cNvPr id="297" name="Google Shape;297;g5af79b7ce2_1_125"/>
          <p:cNvSpPr txBox="1"/>
          <p:nvPr>
            <p:ph idx="12" type="sldNum"/>
          </p:nvPr>
        </p:nvSpPr>
        <p:spPr>
          <a:xfrm>
            <a:off x="8610599" y="6240463"/>
            <a:ext cx="2910000" cy="206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pic>
        <p:nvPicPr>
          <p:cNvPr id="298" name="Google Shape;298;g5af79b7ce2_1_125"/>
          <p:cNvPicPr preferRelativeResize="0"/>
          <p:nvPr/>
        </p:nvPicPr>
        <p:blipFill rotWithShape="1">
          <a:blip r:embed="rId3">
            <a:alphaModFix/>
          </a:blip>
          <a:srcRect b="0" l="0" r="0" t="0"/>
          <a:stretch/>
        </p:blipFill>
        <p:spPr>
          <a:xfrm>
            <a:off x="266725" y="1028700"/>
            <a:ext cx="11658550" cy="5829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g5ad697d432_3_76"/>
          <p:cNvSpPr txBox="1"/>
          <p:nvPr>
            <p:ph type="title"/>
          </p:nvPr>
        </p:nvSpPr>
        <p:spPr>
          <a:xfrm>
            <a:off x="669924" y="1"/>
            <a:ext cx="10850700" cy="1028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SzPts val="2800"/>
              <a:buNone/>
            </a:pPr>
            <a:r>
              <a:rPr lang="en-US"/>
              <a:t>Conclusions</a:t>
            </a:r>
            <a:endParaRPr/>
          </a:p>
        </p:txBody>
      </p:sp>
      <p:sp>
        <p:nvSpPr>
          <p:cNvPr id="305" name="Google Shape;305;g5ad697d432_3_76"/>
          <p:cNvSpPr txBox="1"/>
          <p:nvPr>
            <p:ph idx="12" type="sldNum"/>
          </p:nvPr>
        </p:nvSpPr>
        <p:spPr>
          <a:xfrm>
            <a:off x="8610599" y="6240463"/>
            <a:ext cx="2910000" cy="206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306" name="Google Shape;306;g5ad697d432_3_76"/>
          <p:cNvSpPr txBox="1"/>
          <p:nvPr/>
        </p:nvSpPr>
        <p:spPr>
          <a:xfrm>
            <a:off x="670025" y="1516875"/>
            <a:ext cx="10850700" cy="44118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000000"/>
              </a:buClr>
              <a:buSzPts val="2400"/>
              <a:buFont typeface="Arial"/>
              <a:buChar char="-"/>
            </a:pPr>
            <a:r>
              <a:rPr b="1" i="0" lang="en-US" sz="2400" u="none" cap="none" strike="noStrike">
                <a:solidFill>
                  <a:srgbClr val="000000"/>
                </a:solidFill>
                <a:latin typeface="Arial"/>
                <a:ea typeface="Arial"/>
                <a:cs typeface="Arial"/>
                <a:sym typeface="Arial"/>
              </a:rPr>
              <a:t>The average temperature per month in San Diego has fluctuated over the years but shows a slight upward trend overall.</a:t>
            </a:r>
            <a:endParaRPr b="1" i="0" sz="2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381000" lvl="0" marL="457200" marR="0" rtl="0" algn="l">
              <a:lnSpc>
                <a:spcPct val="100000"/>
              </a:lnSpc>
              <a:spcBef>
                <a:spcPts val="0"/>
              </a:spcBef>
              <a:spcAft>
                <a:spcPts val="0"/>
              </a:spcAft>
              <a:buClr>
                <a:srgbClr val="000000"/>
              </a:buClr>
              <a:buSzPts val="2400"/>
              <a:buFont typeface="Arial"/>
              <a:buChar char="-"/>
            </a:pPr>
            <a:r>
              <a:rPr b="1" i="0" lang="en-US" sz="2400" u="none" cap="none" strike="noStrike">
                <a:solidFill>
                  <a:srgbClr val="000000"/>
                </a:solidFill>
                <a:latin typeface="Arial"/>
                <a:ea typeface="Arial"/>
                <a:cs typeface="Arial"/>
                <a:sym typeface="Arial"/>
              </a:rPr>
              <a:t>The overall precipitation in San Diego is relatively small, mostly in the autumn and winter seasons.</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381000" lvl="0" marL="457200" marR="0" rtl="0" algn="l">
              <a:lnSpc>
                <a:spcPct val="100000"/>
              </a:lnSpc>
              <a:spcBef>
                <a:spcPts val="0"/>
              </a:spcBef>
              <a:spcAft>
                <a:spcPts val="0"/>
              </a:spcAft>
              <a:buClr>
                <a:srgbClr val="000000"/>
              </a:buClr>
              <a:buSzPts val="2400"/>
              <a:buFont typeface="Arial"/>
              <a:buChar char="-"/>
            </a:pPr>
            <a:r>
              <a:rPr b="1" i="0" lang="en-US" sz="2400" u="none" cap="none" strike="noStrike">
                <a:solidFill>
                  <a:srgbClr val="000000"/>
                </a:solidFill>
                <a:latin typeface="Arial"/>
                <a:ea typeface="Arial"/>
                <a:cs typeface="Arial"/>
                <a:sym typeface="Arial"/>
              </a:rPr>
              <a:t>Overall, San Diego is a city with moderate temperatures, mostly sunny days and less precipitation. </a:t>
            </a:r>
            <a:endParaRPr b="1" i="0" sz="2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g5ab0f4df4d_0_52"/>
          <p:cNvSpPr txBox="1"/>
          <p:nvPr>
            <p:ph type="title"/>
          </p:nvPr>
        </p:nvSpPr>
        <p:spPr>
          <a:xfrm>
            <a:off x="2703975" y="1903275"/>
            <a:ext cx="6818700" cy="64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Arial"/>
              <a:buNone/>
            </a:pPr>
            <a:r>
              <a:rPr lang="en-US" sz="3600"/>
              <a:t>Evaluations and Applications</a:t>
            </a:r>
            <a:endParaRPr sz="3600"/>
          </a:p>
        </p:txBody>
      </p:sp>
      <p:sp>
        <p:nvSpPr>
          <p:cNvPr id="312" name="Google Shape;312;g5ab0f4df4d_0_52"/>
          <p:cNvSpPr/>
          <p:nvPr/>
        </p:nvSpPr>
        <p:spPr>
          <a:xfrm>
            <a:off x="1496982" y="1987531"/>
            <a:ext cx="758790" cy="648075"/>
          </a:xfrm>
          <a:prstGeom prst="rect">
            <a:avLst/>
          </a:prstGeom>
        </p:spPr>
        <p:txBody>
          <a:bodyPr>
            <a:prstTxWarp prst="textPlain"/>
          </a:bodyPr>
          <a:lstStyle/>
          <a:p>
            <a:pPr lvl="0" algn="l"/>
            <a:r>
              <a:rPr b="0" i="0">
                <a:ln>
                  <a:noFill/>
                </a:ln>
                <a:solidFill>
                  <a:schemeClr val="accent1"/>
                </a:solidFill>
                <a:latin typeface="Impact"/>
              </a:rPr>
              <a:t>/05</a:t>
            </a:r>
          </a:p>
        </p:txBody>
      </p:sp>
      <p:sp>
        <p:nvSpPr>
          <p:cNvPr id="313" name="Google Shape;313;g5ab0f4df4d_0_52"/>
          <p:cNvSpPr/>
          <p:nvPr/>
        </p:nvSpPr>
        <p:spPr>
          <a:xfrm>
            <a:off x="1208672" y="1550182"/>
            <a:ext cx="1326994" cy="1521985"/>
          </a:xfrm>
          <a:custGeom>
            <a:rect b="b" l="l" r="r" t="t"/>
            <a:pathLst>
              <a:path extrusionOk="0" h="1725" w="1504">
                <a:moveTo>
                  <a:pt x="1504" y="1288"/>
                </a:moveTo>
                <a:lnTo>
                  <a:pt x="758" y="1725"/>
                </a:lnTo>
                <a:lnTo>
                  <a:pt x="6" y="1299"/>
                </a:lnTo>
                <a:lnTo>
                  <a:pt x="0" y="436"/>
                </a:lnTo>
                <a:lnTo>
                  <a:pt x="746" y="0"/>
                </a:lnTo>
                <a:lnTo>
                  <a:pt x="1500" y="426"/>
                </a:lnTo>
                <a:lnTo>
                  <a:pt x="1504" y="1288"/>
                </a:lnTo>
                <a:close/>
                <a:moveTo>
                  <a:pt x="758" y="1548"/>
                </a:moveTo>
                <a:lnTo>
                  <a:pt x="1350" y="1201"/>
                </a:lnTo>
                <a:lnTo>
                  <a:pt x="1344" y="517"/>
                </a:lnTo>
                <a:lnTo>
                  <a:pt x="748" y="179"/>
                </a:lnTo>
                <a:lnTo>
                  <a:pt x="156" y="526"/>
                </a:lnTo>
                <a:lnTo>
                  <a:pt x="160" y="1209"/>
                </a:lnTo>
                <a:lnTo>
                  <a:pt x="758" y="1548"/>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g5ad697d432_1_28"/>
          <p:cNvSpPr txBox="1"/>
          <p:nvPr>
            <p:ph type="title"/>
          </p:nvPr>
        </p:nvSpPr>
        <p:spPr>
          <a:xfrm>
            <a:off x="669924" y="1"/>
            <a:ext cx="10850700" cy="1028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SzPts val="2800"/>
              <a:buNone/>
            </a:pPr>
            <a:r>
              <a:rPr lang="en-US"/>
              <a:t>Evaluations and Applications </a:t>
            </a:r>
            <a:endParaRPr/>
          </a:p>
        </p:txBody>
      </p:sp>
      <p:sp>
        <p:nvSpPr>
          <p:cNvPr id="320" name="Google Shape;320;g5ad697d432_1_28"/>
          <p:cNvSpPr txBox="1"/>
          <p:nvPr>
            <p:ph idx="12" type="sldNum"/>
          </p:nvPr>
        </p:nvSpPr>
        <p:spPr>
          <a:xfrm>
            <a:off x="8610599" y="6240463"/>
            <a:ext cx="2910000" cy="206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321" name="Google Shape;321;g5ad697d432_1_28"/>
          <p:cNvSpPr txBox="1"/>
          <p:nvPr/>
        </p:nvSpPr>
        <p:spPr>
          <a:xfrm>
            <a:off x="670650" y="1339850"/>
            <a:ext cx="10850700" cy="51069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a:p>
            <a:pPr indent="-381000" lvl="0" marL="457200" marR="0" rtl="0" algn="just">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Since we don’t have an access to the comprehensive weather data for a longer duration of time, we are not able to make any comment on climate change in general. </a:t>
            </a:r>
            <a:endParaRPr b="1" i="0" sz="2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a:p>
            <a:pPr indent="-381000" lvl="0" marL="457200" marR="0" rtl="0" algn="just">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Overall, this project can be used to get an overall picture of the weather conditions of a city, just by plugging in the city code.</a:t>
            </a:r>
            <a:endParaRPr b="1" i="0" sz="2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322" name="Google Shape;322;g5ad697d432_1_28"/>
          <p:cNvSpPr txBox="1"/>
          <p:nvPr/>
        </p:nvSpPr>
        <p:spPr>
          <a:xfrm>
            <a:off x="6120125" y="680025"/>
            <a:ext cx="1143000" cy="20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11"/>
          <p:cNvSpPr txBox="1"/>
          <p:nvPr>
            <p:ph type="ctrTitle"/>
          </p:nvPr>
        </p:nvSpPr>
        <p:spPr>
          <a:xfrm>
            <a:off x="2490300" y="2499300"/>
            <a:ext cx="7211400" cy="1859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4000"/>
              <a:buNone/>
            </a:pPr>
            <a:r>
              <a:rPr lang="en-US" sz="6000"/>
              <a:t>Thanks!</a:t>
            </a:r>
            <a:endParaRPr sz="6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g5ab0f4df4d_0_28"/>
          <p:cNvSpPr txBox="1"/>
          <p:nvPr>
            <p:ph type="title"/>
          </p:nvPr>
        </p:nvSpPr>
        <p:spPr>
          <a:xfrm>
            <a:off x="2703975" y="1987525"/>
            <a:ext cx="6257700" cy="6480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Arial"/>
              <a:buNone/>
            </a:pPr>
            <a:r>
              <a:rPr lang="en-US" sz="3600"/>
              <a:t>Introduction</a:t>
            </a:r>
            <a:endParaRPr sz="3600"/>
          </a:p>
        </p:txBody>
      </p:sp>
      <p:sp>
        <p:nvSpPr>
          <p:cNvPr id="104" name="Google Shape;104;g5ab0f4df4d_0_28"/>
          <p:cNvSpPr/>
          <p:nvPr/>
        </p:nvSpPr>
        <p:spPr>
          <a:xfrm>
            <a:off x="1496982" y="1987531"/>
            <a:ext cx="671237" cy="648075"/>
          </a:xfrm>
          <a:prstGeom prst="rect">
            <a:avLst/>
          </a:prstGeom>
        </p:spPr>
        <p:txBody>
          <a:bodyPr>
            <a:prstTxWarp prst="textPlain"/>
          </a:bodyPr>
          <a:lstStyle/>
          <a:p>
            <a:pPr lvl="0" algn="l"/>
            <a:r>
              <a:rPr b="0" i="0">
                <a:ln>
                  <a:noFill/>
                </a:ln>
                <a:solidFill>
                  <a:schemeClr val="accent1"/>
                </a:solidFill>
                <a:latin typeface="Impact"/>
              </a:rPr>
              <a:t>/01</a:t>
            </a:r>
          </a:p>
        </p:txBody>
      </p:sp>
      <p:sp>
        <p:nvSpPr>
          <p:cNvPr id="105" name="Google Shape;105;g5ab0f4df4d_0_28"/>
          <p:cNvSpPr/>
          <p:nvPr/>
        </p:nvSpPr>
        <p:spPr>
          <a:xfrm>
            <a:off x="1208672" y="1550182"/>
            <a:ext cx="1326994" cy="1521985"/>
          </a:xfrm>
          <a:custGeom>
            <a:rect b="b" l="l" r="r" t="t"/>
            <a:pathLst>
              <a:path extrusionOk="0" h="1725" w="1504">
                <a:moveTo>
                  <a:pt x="1504" y="1288"/>
                </a:moveTo>
                <a:lnTo>
                  <a:pt x="758" y="1725"/>
                </a:lnTo>
                <a:lnTo>
                  <a:pt x="6" y="1299"/>
                </a:lnTo>
                <a:lnTo>
                  <a:pt x="0" y="436"/>
                </a:lnTo>
                <a:lnTo>
                  <a:pt x="746" y="0"/>
                </a:lnTo>
                <a:lnTo>
                  <a:pt x="1500" y="426"/>
                </a:lnTo>
                <a:lnTo>
                  <a:pt x="1504" y="1288"/>
                </a:lnTo>
                <a:close/>
                <a:moveTo>
                  <a:pt x="758" y="1548"/>
                </a:moveTo>
                <a:lnTo>
                  <a:pt x="1350" y="1201"/>
                </a:lnTo>
                <a:lnTo>
                  <a:pt x="1344" y="517"/>
                </a:lnTo>
                <a:lnTo>
                  <a:pt x="748" y="179"/>
                </a:lnTo>
                <a:lnTo>
                  <a:pt x="156" y="526"/>
                </a:lnTo>
                <a:lnTo>
                  <a:pt x="160" y="1209"/>
                </a:lnTo>
                <a:lnTo>
                  <a:pt x="758" y="1548"/>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4"/>
          <p:cNvSpPr txBox="1"/>
          <p:nvPr>
            <p:ph idx="12" type="sldNum"/>
          </p:nvPr>
        </p:nvSpPr>
        <p:spPr>
          <a:xfrm>
            <a:off x="8610599" y="6240463"/>
            <a:ext cx="2909888" cy="206381"/>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111" name="Google Shape;111;p4"/>
          <p:cNvSpPr txBox="1"/>
          <p:nvPr>
            <p:ph type="title"/>
          </p:nvPr>
        </p:nvSpPr>
        <p:spPr>
          <a:xfrm>
            <a:off x="669924" y="1"/>
            <a:ext cx="10850700" cy="1028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SzPts val="2800"/>
              <a:buNone/>
            </a:pPr>
            <a:r>
              <a:rPr lang="en-US"/>
              <a:t>Climate Change in Recent Years</a:t>
            </a:r>
            <a:endParaRPr/>
          </a:p>
        </p:txBody>
      </p:sp>
      <p:pic>
        <p:nvPicPr>
          <p:cNvPr id="112" name="Google Shape;112;p4"/>
          <p:cNvPicPr preferRelativeResize="0"/>
          <p:nvPr/>
        </p:nvPicPr>
        <p:blipFill rotWithShape="1">
          <a:blip r:embed="rId3">
            <a:alphaModFix/>
          </a:blip>
          <a:srcRect b="0" l="0" r="0" t="0"/>
          <a:stretch/>
        </p:blipFill>
        <p:spPr>
          <a:xfrm>
            <a:off x="669924" y="1218400"/>
            <a:ext cx="5426076" cy="3739363"/>
          </a:xfrm>
          <a:prstGeom prst="rect">
            <a:avLst/>
          </a:prstGeom>
          <a:noFill/>
          <a:ln>
            <a:noFill/>
          </a:ln>
        </p:spPr>
      </p:pic>
      <p:sp>
        <p:nvSpPr>
          <p:cNvPr id="113" name="Google Shape;113;p4"/>
          <p:cNvSpPr txBox="1"/>
          <p:nvPr/>
        </p:nvSpPr>
        <p:spPr>
          <a:xfrm>
            <a:off x="371824" y="5155337"/>
            <a:ext cx="5723450" cy="5215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sng" cap="none" strike="noStrike">
                <a:solidFill>
                  <a:schemeClr val="hlink"/>
                </a:solidFill>
                <a:latin typeface="Arial"/>
                <a:ea typeface="Arial"/>
                <a:cs typeface="Arial"/>
                <a:sym typeface="Arial"/>
                <a:hlinkClick r:id="rId4"/>
              </a:rPr>
              <a:t>https://climate.nasa.gov/news/2876/new-studies-increase-confidence-in-nasas-measure-of-earths-temperature/</a:t>
            </a:r>
            <a:endParaRPr b="0" i="0" sz="1400" u="none" cap="none" strike="noStrike">
              <a:solidFill>
                <a:srgbClr val="000000"/>
              </a:solidFill>
              <a:latin typeface="Arial"/>
              <a:ea typeface="Arial"/>
              <a:cs typeface="Arial"/>
              <a:sym typeface="Arial"/>
            </a:endParaRPr>
          </a:p>
        </p:txBody>
      </p:sp>
      <p:sp>
        <p:nvSpPr>
          <p:cNvPr id="114" name="Google Shape;114;p4"/>
          <p:cNvSpPr txBox="1"/>
          <p:nvPr/>
        </p:nvSpPr>
        <p:spPr>
          <a:xfrm>
            <a:off x="7111087" y="4285925"/>
            <a:ext cx="4409400" cy="13909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The Phenomenon of Climate Change:</a:t>
            </a:r>
            <a:endParaRPr b="1"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1" i="0" lang="en-US" sz="1800" u="none" cap="none" strike="noStrike">
                <a:solidFill>
                  <a:srgbClr val="000000"/>
                </a:solidFill>
                <a:latin typeface="Arial"/>
                <a:ea typeface="Arial"/>
                <a:cs typeface="Arial"/>
                <a:sym typeface="Arial"/>
              </a:rPr>
              <a:t>Global Warming</a:t>
            </a:r>
            <a:endParaRPr b="1"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1" i="0" lang="en-US" sz="1800" u="none" cap="none" strike="noStrike">
                <a:solidFill>
                  <a:srgbClr val="000000"/>
                </a:solidFill>
                <a:latin typeface="Arial"/>
                <a:ea typeface="Arial"/>
                <a:cs typeface="Arial"/>
                <a:sym typeface="Arial"/>
              </a:rPr>
              <a:t>Forest Degradation</a:t>
            </a:r>
            <a:endParaRPr b="1"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1" i="0" lang="en-US" sz="1800" u="none" cap="none" strike="noStrike">
                <a:solidFill>
                  <a:srgbClr val="000000"/>
                </a:solidFill>
                <a:latin typeface="Arial"/>
                <a:ea typeface="Arial"/>
                <a:cs typeface="Arial"/>
                <a:sym typeface="Arial"/>
              </a:rPr>
              <a:t>Desertification</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p:txBody>
      </p:sp>
      <p:pic>
        <p:nvPicPr>
          <p:cNvPr id="115" name="Google Shape;115;p4"/>
          <p:cNvPicPr preferRelativeResize="0"/>
          <p:nvPr/>
        </p:nvPicPr>
        <p:blipFill rotWithShape="1">
          <a:blip r:embed="rId5">
            <a:alphaModFix/>
          </a:blip>
          <a:srcRect b="0" l="0" r="0" t="0"/>
          <a:stretch/>
        </p:blipFill>
        <p:spPr>
          <a:xfrm>
            <a:off x="7111088" y="1181100"/>
            <a:ext cx="4409400" cy="294798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g5ab5be6871_0_7"/>
          <p:cNvSpPr txBox="1"/>
          <p:nvPr>
            <p:ph idx="12" type="sldNum"/>
          </p:nvPr>
        </p:nvSpPr>
        <p:spPr>
          <a:xfrm>
            <a:off x="8610599" y="6240463"/>
            <a:ext cx="2910000" cy="206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121" name="Google Shape;121;g5ab5be6871_0_7"/>
          <p:cNvSpPr txBox="1"/>
          <p:nvPr>
            <p:ph type="title"/>
          </p:nvPr>
        </p:nvSpPr>
        <p:spPr>
          <a:xfrm>
            <a:off x="669924" y="1"/>
            <a:ext cx="10850700" cy="1028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SzPts val="2800"/>
              <a:buNone/>
            </a:pPr>
            <a:r>
              <a:rPr lang="en-US"/>
              <a:t>Proposals &amp; Goals</a:t>
            </a:r>
            <a:endParaRPr/>
          </a:p>
        </p:txBody>
      </p:sp>
      <p:sp>
        <p:nvSpPr>
          <p:cNvPr id="122" name="Google Shape;122;g5ab5be6871_0_7"/>
          <p:cNvSpPr txBox="1"/>
          <p:nvPr/>
        </p:nvSpPr>
        <p:spPr>
          <a:xfrm>
            <a:off x="1455775" y="1908222"/>
            <a:ext cx="9279000" cy="3111600"/>
          </a:xfrm>
          <a:prstGeom prst="rect">
            <a:avLst/>
          </a:prstGeom>
          <a:noFill/>
          <a:ln>
            <a:noFill/>
          </a:ln>
        </p:spPr>
        <p:txBody>
          <a:bodyPr anchorCtr="0" anchor="t" bIns="91425" lIns="91425" spcFirstLastPara="1" rIns="91425" wrap="square" tIns="91425">
            <a:noAutofit/>
          </a:bodyPr>
          <a:lstStyle/>
          <a:p>
            <a:pPr indent="-381000" lvl="0" marL="457200" marR="0" rtl="0" algn="just">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To explore the trends of climate change in some cities in the United States by visualizing weather data over the past few decades. </a:t>
            </a:r>
            <a:endParaRPr b="1" i="0" sz="2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a:p>
            <a:pPr indent="-381000" lvl="0" marL="457200" marR="0" rtl="0" algn="just">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To study the relationship between the geographical position and climatic correlation.</a:t>
            </a:r>
            <a:endParaRPr/>
          </a:p>
          <a:p>
            <a:pPr indent="-228600" lvl="0" marL="457200" marR="0" rtl="0" algn="just">
              <a:lnSpc>
                <a:spcPct val="100000"/>
              </a:lnSpc>
              <a:spcBef>
                <a:spcPts val="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a:p>
            <a:pPr indent="-381000" lvl="0" marL="457200" marR="0" rtl="0" algn="just">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Take a deep-dive into San Diego’s weather.</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5"/>
          <p:cNvSpPr txBox="1"/>
          <p:nvPr>
            <p:ph type="title"/>
          </p:nvPr>
        </p:nvSpPr>
        <p:spPr>
          <a:xfrm>
            <a:off x="2661775" y="1775850"/>
            <a:ext cx="7996800" cy="788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Arial"/>
              <a:buNone/>
            </a:pPr>
            <a:r>
              <a:rPr lang="en-US" sz="3600"/>
              <a:t>Data Collection and Preprocessing</a:t>
            </a:r>
            <a:endParaRPr sz="3600"/>
          </a:p>
        </p:txBody>
      </p:sp>
      <p:sp>
        <p:nvSpPr>
          <p:cNvPr id="128" name="Google Shape;128;p5"/>
          <p:cNvSpPr/>
          <p:nvPr/>
        </p:nvSpPr>
        <p:spPr>
          <a:xfrm>
            <a:off x="1496982" y="1987531"/>
            <a:ext cx="744465" cy="647285"/>
          </a:xfrm>
          <a:prstGeom prst="rect">
            <a:avLst/>
          </a:prstGeom>
        </p:spPr>
        <p:txBody>
          <a:bodyPr>
            <a:prstTxWarp prst="textPlain"/>
          </a:bodyPr>
          <a:lstStyle/>
          <a:p>
            <a:pPr lvl="0" algn="l"/>
            <a:r>
              <a:rPr b="0" i="0">
                <a:ln>
                  <a:noFill/>
                </a:ln>
                <a:solidFill>
                  <a:schemeClr val="accent1"/>
                </a:solidFill>
                <a:latin typeface="Impact"/>
              </a:rPr>
              <a:t>/02</a:t>
            </a:r>
          </a:p>
        </p:txBody>
      </p:sp>
      <p:sp>
        <p:nvSpPr>
          <p:cNvPr id="129" name="Google Shape;129;p5"/>
          <p:cNvSpPr/>
          <p:nvPr/>
        </p:nvSpPr>
        <p:spPr>
          <a:xfrm>
            <a:off x="1208672" y="1550182"/>
            <a:ext cx="1326994" cy="1521984"/>
          </a:xfrm>
          <a:custGeom>
            <a:rect b="b" l="l" r="r" t="t"/>
            <a:pathLst>
              <a:path extrusionOk="0" h="1725" w="1504">
                <a:moveTo>
                  <a:pt x="1504" y="1288"/>
                </a:moveTo>
                <a:lnTo>
                  <a:pt x="758" y="1725"/>
                </a:lnTo>
                <a:lnTo>
                  <a:pt x="6" y="1299"/>
                </a:lnTo>
                <a:lnTo>
                  <a:pt x="0" y="436"/>
                </a:lnTo>
                <a:lnTo>
                  <a:pt x="746" y="0"/>
                </a:lnTo>
                <a:lnTo>
                  <a:pt x="1500" y="426"/>
                </a:lnTo>
                <a:lnTo>
                  <a:pt x="1504" y="1288"/>
                </a:lnTo>
                <a:close/>
                <a:moveTo>
                  <a:pt x="758" y="1548"/>
                </a:moveTo>
                <a:lnTo>
                  <a:pt x="1350" y="1201"/>
                </a:lnTo>
                <a:lnTo>
                  <a:pt x="1344" y="517"/>
                </a:lnTo>
                <a:lnTo>
                  <a:pt x="748" y="179"/>
                </a:lnTo>
                <a:lnTo>
                  <a:pt x="156" y="526"/>
                </a:lnTo>
                <a:lnTo>
                  <a:pt x="160" y="1209"/>
                </a:lnTo>
                <a:lnTo>
                  <a:pt x="758" y="1548"/>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g5ab0f4df4d_0_61"/>
          <p:cNvSpPr txBox="1"/>
          <p:nvPr>
            <p:ph idx="12" type="sldNum"/>
          </p:nvPr>
        </p:nvSpPr>
        <p:spPr>
          <a:xfrm>
            <a:off x="8610599" y="6240463"/>
            <a:ext cx="2910000" cy="206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135" name="Google Shape;135;g5ab0f4df4d_0_61"/>
          <p:cNvSpPr txBox="1"/>
          <p:nvPr/>
        </p:nvSpPr>
        <p:spPr>
          <a:xfrm>
            <a:off x="841475" y="1324375"/>
            <a:ext cx="10322100" cy="48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136" name="Google Shape;136;g5ab0f4df4d_0_61"/>
          <p:cNvSpPr txBox="1"/>
          <p:nvPr>
            <p:ph type="title"/>
          </p:nvPr>
        </p:nvSpPr>
        <p:spPr>
          <a:xfrm>
            <a:off x="669924" y="1"/>
            <a:ext cx="10850700" cy="1028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SzPts val="2800"/>
              <a:buNone/>
            </a:pPr>
            <a:r>
              <a:rPr lang="en-US"/>
              <a:t>Weather Underground        </a:t>
            </a:r>
            <a:endParaRPr sz="1000"/>
          </a:p>
        </p:txBody>
      </p:sp>
      <p:pic>
        <p:nvPicPr>
          <p:cNvPr id="137" name="Google Shape;137;g5ab0f4df4d_0_61"/>
          <p:cNvPicPr preferRelativeResize="0"/>
          <p:nvPr/>
        </p:nvPicPr>
        <p:blipFill rotWithShape="1">
          <a:blip r:embed="rId3">
            <a:alphaModFix/>
          </a:blip>
          <a:srcRect b="0" l="0" r="0" t="0"/>
          <a:stretch/>
        </p:blipFill>
        <p:spPr>
          <a:xfrm>
            <a:off x="946250" y="1130300"/>
            <a:ext cx="9646499" cy="5564274"/>
          </a:xfrm>
          <a:prstGeom prst="rect">
            <a:avLst/>
          </a:prstGeom>
          <a:noFill/>
          <a:ln>
            <a:noFill/>
          </a:ln>
        </p:spPr>
      </p:pic>
      <p:sp>
        <p:nvSpPr>
          <p:cNvPr id="138" name="Google Shape;138;g5ab0f4df4d_0_61"/>
          <p:cNvSpPr txBox="1"/>
          <p:nvPr/>
        </p:nvSpPr>
        <p:spPr>
          <a:xfrm>
            <a:off x="8503425" y="4126100"/>
            <a:ext cx="2910000" cy="78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A sensor network for weather information </a:t>
            </a:r>
            <a:endParaRPr b="1" i="0" sz="1800" u="none" cap="none" strike="noStrike">
              <a:solidFill>
                <a:srgbClr val="000000"/>
              </a:solidFill>
              <a:latin typeface="Arial"/>
              <a:ea typeface="Arial"/>
              <a:cs typeface="Arial"/>
              <a:sym typeface="Arial"/>
            </a:endParaRPr>
          </a:p>
        </p:txBody>
      </p:sp>
      <p:sp>
        <p:nvSpPr>
          <p:cNvPr id="139" name="Google Shape;139;g5ab0f4df4d_0_61"/>
          <p:cNvSpPr txBox="1"/>
          <p:nvPr/>
        </p:nvSpPr>
        <p:spPr>
          <a:xfrm>
            <a:off x="4774575" y="659125"/>
            <a:ext cx="1099500" cy="5436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1000"/>
              <a:buFont typeface="Arial"/>
              <a:buNone/>
            </a:pPr>
            <a:r>
              <a:rPr b="1" i="0" lang="en-US" sz="1200" u="sng" cap="none" strike="noStrike">
                <a:solidFill>
                  <a:schemeClr val="hlink"/>
                </a:solidFill>
                <a:latin typeface="Arial"/>
                <a:ea typeface="Arial"/>
                <a:cs typeface="Arial"/>
                <a:sym typeface="Arial"/>
                <a:hlinkClick r:id="rId4"/>
              </a:rPr>
              <a:t>link</a:t>
            </a:r>
            <a:endParaRPr b="1" i="0" sz="1200" u="none" cap="none" strike="noStrike">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g5ad55c11e8_0_117"/>
          <p:cNvSpPr txBox="1"/>
          <p:nvPr>
            <p:ph type="title"/>
          </p:nvPr>
        </p:nvSpPr>
        <p:spPr>
          <a:xfrm>
            <a:off x="669924" y="1"/>
            <a:ext cx="10850700" cy="1028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SzPts val="2800"/>
              <a:buNone/>
            </a:pPr>
            <a:r>
              <a:rPr lang="en-US"/>
              <a:t>Data - City Code Reference</a:t>
            </a:r>
            <a:endParaRPr/>
          </a:p>
        </p:txBody>
      </p:sp>
      <p:sp>
        <p:nvSpPr>
          <p:cNvPr id="146" name="Google Shape;146;g5ad55c11e8_0_117"/>
          <p:cNvSpPr txBox="1"/>
          <p:nvPr>
            <p:ph idx="12" type="sldNum"/>
          </p:nvPr>
        </p:nvSpPr>
        <p:spPr>
          <a:xfrm>
            <a:off x="8610599" y="6240463"/>
            <a:ext cx="2910000" cy="206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47" name="Google Shape;147;g5ad55c11e8_0_117"/>
          <p:cNvPicPr preferRelativeResize="0"/>
          <p:nvPr/>
        </p:nvPicPr>
        <p:blipFill rotWithShape="1">
          <a:blip r:embed="rId3">
            <a:alphaModFix/>
          </a:blip>
          <a:srcRect b="0" l="0" r="0" t="0"/>
          <a:stretch/>
        </p:blipFill>
        <p:spPr>
          <a:xfrm>
            <a:off x="676275" y="1296826"/>
            <a:ext cx="10839450" cy="4038600"/>
          </a:xfrm>
          <a:prstGeom prst="rect">
            <a:avLst/>
          </a:prstGeom>
          <a:noFill/>
          <a:ln>
            <a:noFill/>
          </a:ln>
        </p:spPr>
      </p:pic>
      <p:sp>
        <p:nvSpPr>
          <p:cNvPr id="148" name="Google Shape;148;g5ad55c11e8_0_117"/>
          <p:cNvSpPr txBox="1"/>
          <p:nvPr/>
        </p:nvSpPr>
        <p:spPr>
          <a:xfrm>
            <a:off x="676275" y="6074125"/>
            <a:ext cx="6945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g5ab5be6871_0_24"/>
          <p:cNvSpPr txBox="1"/>
          <p:nvPr>
            <p:ph type="title"/>
          </p:nvPr>
        </p:nvSpPr>
        <p:spPr>
          <a:xfrm>
            <a:off x="670649" y="1"/>
            <a:ext cx="10850700" cy="1028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SzPts val="2800"/>
              <a:buNone/>
            </a:pPr>
            <a:r>
              <a:rPr lang="en-US"/>
              <a:t>The Distribution of Selected Cities</a:t>
            </a:r>
            <a:endParaRPr/>
          </a:p>
        </p:txBody>
      </p:sp>
      <p:sp>
        <p:nvSpPr>
          <p:cNvPr id="155" name="Google Shape;155;g5ab5be6871_0_24"/>
          <p:cNvSpPr txBox="1"/>
          <p:nvPr>
            <p:ph idx="12" type="sldNum"/>
          </p:nvPr>
        </p:nvSpPr>
        <p:spPr>
          <a:xfrm>
            <a:off x="8610599" y="6240463"/>
            <a:ext cx="2910000" cy="206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pic>
        <p:nvPicPr>
          <p:cNvPr id="156" name="Google Shape;156;g5ab5be6871_0_24"/>
          <p:cNvPicPr preferRelativeResize="0"/>
          <p:nvPr/>
        </p:nvPicPr>
        <p:blipFill rotWithShape="1">
          <a:blip r:embed="rId3">
            <a:alphaModFix/>
          </a:blip>
          <a:srcRect b="34696" l="12093" r="9885" t="35979"/>
          <a:stretch/>
        </p:blipFill>
        <p:spPr>
          <a:xfrm>
            <a:off x="640080" y="1130300"/>
            <a:ext cx="10972799" cy="548640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主题5">
  <a:themeElements>
    <a:clrScheme name="房利美">
      <a:dk1>
        <a:srgbClr val="000000"/>
      </a:dk1>
      <a:lt1>
        <a:srgbClr val="FFFFFF"/>
      </a:lt1>
      <a:dk2>
        <a:srgbClr val="768394"/>
      </a:dk2>
      <a:lt2>
        <a:srgbClr val="F0F0F0"/>
      </a:lt2>
      <a:accent1>
        <a:srgbClr val="129F77"/>
      </a:accent1>
      <a:accent2>
        <a:srgbClr val="28CA96"/>
      </a:accent2>
      <a:accent3>
        <a:srgbClr val="0ECCC7"/>
      </a:accent3>
      <a:accent4>
        <a:srgbClr val="858383"/>
      </a:accent4>
      <a:accent5>
        <a:srgbClr val="595959"/>
      </a:accent5>
      <a:accent6>
        <a:srgbClr val="3F3F3F"/>
      </a:accent6>
      <a:hlink>
        <a:srgbClr val="4276AA"/>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主题5">
  <a:themeElements>
    <a:clrScheme name="房利美">
      <a:dk1>
        <a:srgbClr val="000000"/>
      </a:dk1>
      <a:lt1>
        <a:srgbClr val="FFFFFF"/>
      </a:lt1>
      <a:dk2>
        <a:srgbClr val="768394"/>
      </a:dk2>
      <a:lt2>
        <a:srgbClr val="F0F0F0"/>
      </a:lt2>
      <a:accent1>
        <a:srgbClr val="129F77"/>
      </a:accent1>
      <a:accent2>
        <a:srgbClr val="28CA96"/>
      </a:accent2>
      <a:accent3>
        <a:srgbClr val="0ECCC7"/>
      </a:accent3>
      <a:accent4>
        <a:srgbClr val="858383"/>
      </a:accent4>
      <a:accent5>
        <a:srgbClr val="595959"/>
      </a:accent5>
      <a:accent6>
        <a:srgbClr val="3F3F3F"/>
      </a:accent6>
      <a:hlink>
        <a:srgbClr val="4276AA"/>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2019-05-18T20:52:46Z</dcterms:created>
  <dc:creator>一帆 罗</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ies>
</file>